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5313" r:id="rId1"/>
    <p:sldMasterId id="2147485361" r:id="rId2"/>
    <p:sldMasterId id="2147485378" r:id="rId3"/>
    <p:sldMasterId id="2147485392" r:id="rId4"/>
  </p:sldMasterIdLst>
  <p:notesMasterIdLst>
    <p:notesMasterId r:id="rId120"/>
  </p:notesMasterIdLst>
  <p:handoutMasterIdLst>
    <p:handoutMasterId r:id="rId121"/>
  </p:handoutMasterIdLst>
  <p:sldIdLst>
    <p:sldId id="256" r:id="rId5"/>
    <p:sldId id="811" r:id="rId6"/>
    <p:sldId id="875" r:id="rId7"/>
    <p:sldId id="874" r:id="rId8"/>
    <p:sldId id="877" r:id="rId9"/>
    <p:sldId id="873" r:id="rId10"/>
    <p:sldId id="812" r:id="rId11"/>
    <p:sldId id="881" r:id="rId12"/>
    <p:sldId id="879" r:id="rId13"/>
    <p:sldId id="880" r:id="rId14"/>
    <p:sldId id="764" r:id="rId15"/>
    <p:sldId id="878" r:id="rId16"/>
    <p:sldId id="876" r:id="rId17"/>
    <p:sldId id="855" r:id="rId18"/>
    <p:sldId id="884" r:id="rId19"/>
    <p:sldId id="885" r:id="rId20"/>
    <p:sldId id="886" r:id="rId21"/>
    <p:sldId id="887" r:id="rId22"/>
    <p:sldId id="882" r:id="rId23"/>
    <p:sldId id="895" r:id="rId24"/>
    <p:sldId id="896" r:id="rId25"/>
    <p:sldId id="1005" r:id="rId26"/>
    <p:sldId id="883" r:id="rId27"/>
    <p:sldId id="898" r:id="rId28"/>
    <p:sldId id="899" r:id="rId29"/>
    <p:sldId id="901" r:id="rId30"/>
    <p:sldId id="971" r:id="rId31"/>
    <p:sldId id="900" r:id="rId32"/>
    <p:sldId id="1006" r:id="rId33"/>
    <p:sldId id="919" r:id="rId34"/>
    <p:sldId id="1008" r:id="rId35"/>
    <p:sldId id="1007" r:id="rId36"/>
    <p:sldId id="844" r:id="rId37"/>
    <p:sldId id="845" r:id="rId38"/>
    <p:sldId id="846" r:id="rId39"/>
    <p:sldId id="847" r:id="rId40"/>
    <p:sldId id="918" r:id="rId41"/>
    <p:sldId id="848" r:id="rId42"/>
    <p:sldId id="1003" r:id="rId43"/>
    <p:sldId id="888" r:id="rId44"/>
    <p:sldId id="889" r:id="rId45"/>
    <p:sldId id="890" r:id="rId46"/>
    <p:sldId id="891" r:id="rId47"/>
    <p:sldId id="894" r:id="rId48"/>
    <p:sldId id="1004" r:id="rId49"/>
    <p:sldId id="987" r:id="rId50"/>
    <p:sldId id="942" r:id="rId51"/>
    <p:sldId id="943" r:id="rId52"/>
    <p:sldId id="949" r:id="rId53"/>
    <p:sldId id="947" r:id="rId54"/>
    <p:sldId id="948" r:id="rId55"/>
    <p:sldId id="952" r:id="rId56"/>
    <p:sldId id="953" r:id="rId57"/>
    <p:sldId id="945" r:id="rId58"/>
    <p:sldId id="872" r:id="rId59"/>
    <p:sldId id="954" r:id="rId60"/>
    <p:sldId id="970" r:id="rId61"/>
    <p:sldId id="973" r:id="rId62"/>
    <p:sldId id="903" r:id="rId63"/>
    <p:sldId id="972" r:id="rId64"/>
    <p:sldId id="904" r:id="rId65"/>
    <p:sldId id="905" r:id="rId66"/>
    <p:sldId id="906" r:id="rId67"/>
    <p:sldId id="909" r:id="rId68"/>
    <p:sldId id="866" r:id="rId69"/>
    <p:sldId id="910" r:id="rId70"/>
    <p:sldId id="911" r:id="rId71"/>
    <p:sldId id="913" r:id="rId72"/>
    <p:sldId id="865" r:id="rId73"/>
    <p:sldId id="988" r:id="rId74"/>
    <p:sldId id="915" r:id="rId75"/>
    <p:sldId id="916" r:id="rId76"/>
    <p:sldId id="989" r:id="rId77"/>
    <p:sldId id="974" r:id="rId78"/>
    <p:sldId id="975" r:id="rId79"/>
    <p:sldId id="976" r:id="rId80"/>
    <p:sldId id="977" r:id="rId81"/>
    <p:sldId id="959" r:id="rId82"/>
    <p:sldId id="985" r:id="rId83"/>
    <p:sldId id="897" r:id="rId84"/>
    <p:sldId id="979" r:id="rId85"/>
    <p:sldId id="980" r:id="rId86"/>
    <p:sldId id="962" r:id="rId87"/>
    <p:sldId id="963" r:id="rId88"/>
    <p:sldId id="964" r:id="rId89"/>
    <p:sldId id="982" r:id="rId90"/>
    <p:sldId id="983" r:id="rId91"/>
    <p:sldId id="993" r:id="rId92"/>
    <p:sldId id="921" r:id="rId93"/>
    <p:sldId id="922" r:id="rId94"/>
    <p:sldId id="991" r:id="rId95"/>
    <p:sldId id="931" r:id="rId96"/>
    <p:sldId id="926" r:id="rId97"/>
    <p:sldId id="927" r:id="rId98"/>
    <p:sldId id="939" r:id="rId99"/>
    <p:sldId id="934" r:id="rId100"/>
    <p:sldId id="935" r:id="rId101"/>
    <p:sldId id="936" r:id="rId102"/>
    <p:sldId id="990" r:id="rId103"/>
    <p:sldId id="937" r:id="rId104"/>
    <p:sldId id="938" r:id="rId105"/>
    <p:sldId id="920" r:id="rId106"/>
    <p:sldId id="940" r:id="rId107"/>
    <p:sldId id="992" r:id="rId108"/>
    <p:sldId id="925" r:id="rId109"/>
    <p:sldId id="994" r:id="rId110"/>
    <p:sldId id="1002" r:id="rId111"/>
    <p:sldId id="986" r:id="rId112"/>
    <p:sldId id="995" r:id="rId113"/>
    <p:sldId id="996" r:id="rId114"/>
    <p:sldId id="997" r:id="rId115"/>
    <p:sldId id="998" r:id="rId116"/>
    <p:sldId id="969" r:id="rId117"/>
    <p:sldId id="1000" r:id="rId118"/>
    <p:sldId id="1001" r:id="rId119"/>
  </p:sldIdLst>
  <p:sldSz cx="9144000" cy="6858000" type="screen4x3"/>
  <p:notesSz cx="6726238" cy="97139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336600"/>
    <a:srgbClr val="006600"/>
    <a:srgbClr val="F8F8F8"/>
    <a:srgbClr val="FFFFFF"/>
    <a:srgbClr val="CCFFFF"/>
    <a:srgbClr val="0000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1" autoAdjust="0"/>
    <p:restoredTop sz="94250" autoAdjust="0"/>
  </p:normalViewPr>
  <p:slideViewPr>
    <p:cSldViewPr snapToGrid="0">
      <p:cViewPr>
        <p:scale>
          <a:sx n="80" d="100"/>
          <a:sy n="80" d="100"/>
        </p:scale>
        <p:origin x="-152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78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17443"/>
    </p:cViewPr>
  </p:sorterViewPr>
  <p:notesViewPr>
    <p:cSldViewPr snapToGrid="0">
      <p:cViewPr varScale="1">
        <p:scale>
          <a:sx n="46" d="100"/>
          <a:sy n="46" d="100"/>
        </p:scale>
        <p:origin x="-2318" y="-86"/>
      </p:cViewPr>
      <p:guideLst>
        <p:guide orient="horz" pos="3059"/>
        <p:guide pos="21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10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1588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1588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fld id="{41B95111-EAB7-4720-BE86-8618EB3F8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0103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1588" y="0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8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5038" y="728663"/>
            <a:ext cx="4856162" cy="3641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5350" y="4613275"/>
            <a:ext cx="4935538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l" defTabSz="901700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(c) 1999. Tralvex Yeap. All Rights Reserved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1588" y="9228138"/>
            <a:ext cx="29146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40" tIns="45070" rIns="90140" bIns="45070" numCol="1" anchor="b" anchorCtr="0" compatLnSpc="1">
            <a:prstTxWarp prst="textNoShape">
              <a:avLst/>
            </a:prstTxWarp>
          </a:bodyPr>
          <a:lstStyle>
            <a:lvl1pPr algn="r" defTabSz="901700" eaLnBrk="0" hangingPunct="0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fld id="{7FA9C093-A3AE-4A05-B24B-270FD3EDE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634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4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r>
              <a:rPr lang="en-US">
                <a:solidFill>
                  <a:prstClr val="black"/>
                </a:solidFill>
              </a:rPr>
              <a:t>(c) 1999. Tralvex Yeap. All Rights Reserved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buClr>
                <a:srgbClr val="1F497D"/>
              </a:buClr>
              <a:defRPr/>
            </a:pPr>
            <a:fld id="{B36064C0-5CA1-4B52-82DB-4B344CE01353}" type="slidenum">
              <a:rPr lang="en-US">
                <a:solidFill>
                  <a:prstClr val="black"/>
                </a:solidFill>
              </a:rPr>
              <a:pPr>
                <a:buClr>
                  <a:srgbClr val="1F497D"/>
                </a:buClr>
                <a:defRPr/>
              </a:pPr>
              <a:t>115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607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dirty="0" err="1" smtClean="0">
                <a:effectLst/>
              </a:rPr>
              <a:t>Mattar</a:t>
            </a:r>
            <a:r>
              <a:rPr lang="en-US" sz="1200" dirty="0" smtClean="0">
                <a:effectLst/>
              </a:rPr>
              <a:t>, M. G., Cole, M. W., Thompson-</a:t>
            </a:r>
            <a:r>
              <a:rPr lang="en-US" sz="1200" dirty="0" err="1" smtClean="0">
                <a:effectLst/>
              </a:rPr>
              <a:t>Schill</a:t>
            </a:r>
            <a:r>
              <a:rPr lang="en-US" sz="1200" dirty="0" smtClean="0">
                <a:effectLst/>
              </a:rPr>
              <a:t>, S. L., &amp; Bassett, D. S. (2015). A </a:t>
            </a:r>
            <a:r>
              <a:rPr lang="en-US" sz="1200" b="1" dirty="0" smtClean="0">
                <a:effectLst/>
              </a:rPr>
              <a:t>Functional Cartography of Cognitive Systems</a:t>
            </a:r>
            <a:r>
              <a:rPr lang="en-US" sz="1200" dirty="0" smtClean="0">
                <a:effectLst/>
              </a:rPr>
              <a:t>. </a:t>
            </a:r>
            <a:r>
              <a:rPr lang="en-US" sz="1200" i="1" dirty="0" smtClean="0">
                <a:effectLst/>
              </a:rPr>
              <a:t>PLOS Computational Biology</a:t>
            </a:r>
            <a:r>
              <a:rPr lang="en-US" sz="1200" dirty="0" smtClean="0">
                <a:effectLst/>
              </a:rPr>
              <a:t>, </a:t>
            </a:r>
            <a:r>
              <a:rPr lang="en-US" sz="1200" i="1" dirty="0" smtClean="0">
                <a:effectLst/>
              </a:rPr>
              <a:t>11</a:t>
            </a:r>
            <a:r>
              <a:rPr lang="en-US" sz="1200" dirty="0" smtClean="0">
                <a:effectLst/>
              </a:rPr>
              <a:t>(12), e1004533. </a:t>
            </a:r>
            <a:endParaRPr lang="pl-PL" alt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1539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  <p:sp>
        <p:nvSpPr>
          <p:cNvPr id="134148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6F297D-AB87-4EA2-9D5C-8F3B9BA2A048}" type="slidenum">
              <a:rPr lang="en-US">
                <a:solidFill>
                  <a:prstClr val="white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white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Duch W, Support Vector Neural Training. Lecture Notes in Computer Science, Vol 3697, 67-72, 2005</a:t>
            </a:r>
          </a:p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A9C093-A3AE-4A05-B24B-270FD3EDE02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652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741475" y="5395045"/>
            <a:ext cx="5930741" cy="51101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000"/>
          </a:p>
        </p:txBody>
      </p:sp>
      <p:sp>
        <p:nvSpPr>
          <p:cNvPr id="140" name="Shape 140"/>
          <p:cNvSpPr/>
          <p:nvPr/>
        </p:nvSpPr>
        <p:spPr>
          <a:xfrm>
            <a:off x="4196749" y="10790475"/>
            <a:ext cx="3216942" cy="56677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SzPct val="25000"/>
            </a:pPr>
            <a:fld id="{00000000-1234-1234-1234-123412341234}" type="slidenum">
              <a:rPr lang="en-US" sz="14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SzPct val="25000"/>
              </a:pPr>
              <a:t>4</a:t>
            </a:fld>
            <a:endParaRPr lang="en-US" sz="1400" kern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728663"/>
            <a:ext cx="4859338" cy="36433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28663"/>
            <a:ext cx="4856163" cy="3641725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28663"/>
            <a:ext cx="4856163" cy="3641725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pl-PL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dirty="0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28663"/>
            <a:ext cx="4856163" cy="3641725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alt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AE2A54-FEB8-46FB-A5C3-7D427839AFDE}" type="slidenum">
              <a:rPr lang="pl-PL" smtClean="0"/>
              <a:pPr/>
              <a:t>90</a:t>
            </a:fld>
            <a:endParaRPr lang="pl-PL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794C6F-2FBF-42F9-878F-88DFCFD24250}" type="slidenum">
              <a:rPr lang="pl-PL" smtClean="0"/>
              <a:pPr>
                <a:defRPr/>
              </a:pPr>
              <a:t>91</a:t>
            </a:fld>
            <a:endParaRPr lang="pl-PL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37500D-46CA-40A8-BDBB-4A5CA89719A6}" type="slidenum">
              <a:rPr lang="pl-PL" smtClean="0">
                <a:solidFill>
                  <a:prstClr val="white"/>
                </a:solidFill>
              </a:rPr>
              <a:pPr>
                <a:defRPr/>
              </a:pPr>
              <a:t>104</a:t>
            </a:fld>
            <a:endParaRPr lang="pl-PL" smtClean="0">
              <a:solidFill>
                <a:prstClr val="white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A18317-84F6-4A4C-B2F6-0261C6A8230F}" type="slidenum">
              <a:rPr lang="pl-PL" smtClean="0"/>
              <a:pPr/>
              <a:t>105</a:t>
            </a:fld>
            <a:endParaRPr lang="pl-PL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defRPr/>
            </a:pPr>
            <a:fld id="{00B9447B-1957-4CDE-B55D-3BF5C589E750}" type="slidenum">
              <a:rPr lang="en-US">
                <a:solidFill>
                  <a:prstClr val="black"/>
                </a:solidFill>
                <a:latin typeface="Calibri" pitchFamily="34" charset="0"/>
              </a:rPr>
              <a:pPr>
                <a:defRPr/>
              </a:pPr>
              <a:t>113</a:t>
            </a:fld>
            <a:endParaRPr lang="en-US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82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28663"/>
            <a:ext cx="4852988" cy="3640137"/>
          </a:xfrm>
          <a:ln/>
        </p:spPr>
      </p:sp>
      <p:sp>
        <p:nvSpPr>
          <p:cNvPr id="282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614863"/>
            <a:ext cx="4935538" cy="43703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l-PL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w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2186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032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375772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4213" y="1700213"/>
            <a:ext cx="3810000" cy="4681537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700213"/>
            <a:ext cx="3810000" cy="4681537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902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601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924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38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619751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65272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2780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350838"/>
            <a:ext cx="1943100" cy="6030912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4213" y="350838"/>
            <a:ext cx="5678487" cy="6030912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69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4213" y="1700213"/>
            <a:ext cx="3810000" cy="4681537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700213"/>
            <a:ext cx="3810000" cy="4681537"/>
          </a:xfrm>
        </p:spPr>
        <p:txBody>
          <a:bodyPr/>
          <a:lstStyle>
            <a:lvl1pPr>
              <a:defRPr sz="20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280833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4213" y="1700213"/>
            <a:ext cx="3810000" cy="4681537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700213"/>
            <a:ext cx="3810000" cy="4681537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68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60900" y="1665288"/>
            <a:ext cx="3810000" cy="19812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60900" y="3798888"/>
            <a:ext cx="3810000" cy="19812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>
          <a:xfrm>
            <a:off x="685800" y="616585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ECE99BE1-E14C-43E8-8D60-A292F53E5BB8}" type="datetime1">
              <a:rPr lang="en-US" smtClean="0">
                <a:solidFill>
                  <a:srgbClr val="EAEAEA"/>
                </a:solidFill>
              </a:rPr>
              <a:pPr>
                <a:defRPr/>
              </a:pPr>
              <a:t>11/20/2017</a:t>
            </a:fld>
            <a:endParaRPr lang="pl-PL" dirty="0">
              <a:solidFill>
                <a:srgbClr val="EAEAEA"/>
              </a:solidFill>
            </a:endParaRPr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>
          <a:xfrm>
            <a:off x="3124200" y="616585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endParaRPr lang="pl-PL" dirty="0">
              <a:solidFill>
                <a:srgbClr val="EAEAEA"/>
              </a:solidFill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6553200" y="616585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AA4B3121-D382-4190-B2A6-9247F4B2D56A}" type="slidenum">
              <a:rPr lang="pl-PL" smtClean="0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514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aseline="0"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8500" y="1268413"/>
            <a:ext cx="8121650" cy="1944563"/>
          </a:xfrm>
        </p:spPr>
        <p:txBody>
          <a:bodyPr/>
          <a:lstStyle>
            <a:lvl1pPr>
              <a:spcAft>
                <a:spcPts val="600"/>
              </a:spcAft>
              <a:defRPr sz="2000">
                <a:solidFill>
                  <a:srgbClr val="FFFFFF"/>
                </a:solidFill>
                <a:latin typeface="Calibri" pitchFamily="34" charset="0"/>
              </a:defRPr>
            </a:lvl1pPr>
            <a:lvl2pPr>
              <a:defRPr sz="1800" baseline="0">
                <a:solidFill>
                  <a:srgbClr val="FFFFFF"/>
                </a:solidFill>
                <a:latin typeface="Calibri" pitchFamily="34" charset="0"/>
              </a:defRPr>
            </a:lvl2pPr>
            <a:lvl3pPr>
              <a:defRPr sz="1600">
                <a:solidFill>
                  <a:srgbClr val="FFFFFF"/>
                </a:solidFill>
                <a:latin typeface="Calibri" pitchFamily="34" charset="0"/>
              </a:defRPr>
            </a:lvl3pPr>
            <a:lvl4pPr>
              <a:defRPr sz="1400">
                <a:solidFill>
                  <a:srgbClr val="FFFFFF"/>
                </a:solidFill>
                <a:latin typeface="Calibri" pitchFamily="34" charset="0"/>
              </a:defRPr>
            </a:lvl4pPr>
            <a:lvl5pPr>
              <a:defRPr sz="1400">
                <a:solidFill>
                  <a:srgbClr val="FFFFFF"/>
                </a:solidFill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10"/>
          </p:nvPr>
        </p:nvSpPr>
        <p:spPr>
          <a:xfrm>
            <a:off x="755650" y="3644900"/>
            <a:ext cx="7992814" cy="302446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763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 Berlin 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logo_rev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21313"/>
            <a:ext cx="1052513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D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768975"/>
            <a:ext cx="9906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05000"/>
            <a:ext cx="7772400" cy="1143000"/>
          </a:xfrm>
        </p:spPr>
        <p:txBody>
          <a:bodyPr/>
          <a:lstStyle>
            <a:lvl1pPr>
              <a:defRPr>
                <a:solidFill>
                  <a:srgbClr val="FFCC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26275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42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27375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106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43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61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0666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597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212073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98392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19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66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2057400"/>
            <a:ext cx="3810000" cy="1981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4191000"/>
            <a:ext cx="3810000" cy="1981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976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408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823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284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2892982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4213" y="1700213"/>
            <a:ext cx="3810000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700213"/>
            <a:ext cx="3810000" cy="4681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947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2883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979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102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55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0320018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6805140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745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350838"/>
            <a:ext cx="1943100" cy="60309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4213" y="350838"/>
            <a:ext cx="5678487" cy="60309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00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4213" y="1700213"/>
            <a:ext cx="3810000" cy="468153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700213"/>
            <a:ext cx="3810000" cy="468153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52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98500" y="1665288"/>
            <a:ext cx="3810000" cy="41148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60900" y="1665288"/>
            <a:ext cx="3810000" cy="19812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60900" y="3798888"/>
            <a:ext cx="3810000" cy="19812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1658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24D01F37-79B3-4414-9C84-F0B0F5E95788}" type="datetime1">
              <a:rPr lang="en-US" smtClean="0">
                <a:solidFill>
                  <a:srgbClr val="EAEAEA"/>
                </a:solidFill>
              </a:rPr>
              <a:pPr>
                <a:defRPr/>
              </a:pPr>
              <a:t>11/20/2017</a:t>
            </a:fld>
            <a:endParaRPr lang="pl-PL" dirty="0">
              <a:solidFill>
                <a:srgbClr val="EAEAEA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16585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endParaRPr lang="pl-PL" dirty="0">
              <a:solidFill>
                <a:srgbClr val="EAEAEA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16585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385B8D15-A1A4-4021-81E5-EA1898706ABF}" type="slidenum">
              <a:rPr lang="pl-PL" smtClean="0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pl-PL" dirty="0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983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192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56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4213" y="1700213"/>
            <a:ext cx="3810000" cy="468153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700213"/>
            <a:ext cx="3810000" cy="468153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0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dirty="0" smtClean="0"/>
              <a:t>Kliknij, aby edytować styl wzorca podtytułu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993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6600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5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 smtClean="0"/>
              <a:t>Kliknij, aby edytować styl wzorca tytułu</a:t>
            </a:r>
          </a:p>
        </p:txBody>
      </p:sp>
      <p:sp>
        <p:nvSpPr>
          <p:cNvPr id="39015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700213"/>
            <a:ext cx="7772400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 smtClean="0"/>
              <a:t>Kliknij, aby edytować style wzorca tekstu</a:t>
            </a:r>
          </a:p>
          <a:p>
            <a:pPr lvl="1"/>
            <a:r>
              <a:rPr lang="pl-PL" altLang="pl-PL" dirty="0" smtClean="0"/>
              <a:t>Drugi poziom</a:t>
            </a:r>
            <a:endParaRPr lang="en-US" altLang="pl-PL" dirty="0" smtClean="0"/>
          </a:p>
          <a:p>
            <a:pPr lvl="2"/>
            <a:r>
              <a:rPr lang="en-US" altLang="pl-PL" dirty="0" err="1" smtClean="0"/>
              <a:t>Trzeci</a:t>
            </a:r>
            <a:r>
              <a:rPr lang="en-US" altLang="pl-PL" dirty="0" smtClean="0"/>
              <a:t> </a:t>
            </a:r>
            <a:r>
              <a:rPr lang="en-US" altLang="pl-PL" dirty="0" err="1" smtClean="0"/>
              <a:t>poziom</a:t>
            </a:r>
            <a:endParaRPr lang="pl-PL" altLang="pl-PL" dirty="0" smtClean="0"/>
          </a:p>
        </p:txBody>
      </p:sp>
    </p:spTree>
    <p:extLst>
      <p:ext uri="{BB962C8B-B14F-4D97-AF65-F5344CB8AC3E}">
        <p14:creationId xmlns:p14="http://schemas.microsoft.com/office/powerpoint/2010/main" val="8459632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315" r:id="rId1"/>
    <p:sldLayoutId id="2147485317" r:id="rId2"/>
    <p:sldLayoutId id="2147485357" r:id="rId3"/>
    <p:sldLayoutId id="2147485358" r:id="rId4"/>
    <p:sldLayoutId id="2147485359" r:id="rId5"/>
    <p:sldLayoutId id="2147485298" r:id="rId6"/>
    <p:sldLayoutId id="2147485376" r:id="rId7"/>
    <p:sldLayoutId id="2147485377" r:id="rId8"/>
  </p:sldLayoutIdLst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6600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5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Kliknij, aby edytować styl wzorca tytułu</a:t>
            </a: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700213"/>
            <a:ext cx="77724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dirty="0" smtClean="0"/>
              <a:t>Kliknij, aby edytować style wzorca tekstu</a:t>
            </a:r>
          </a:p>
          <a:p>
            <a:pPr lvl="1"/>
            <a:r>
              <a:rPr lang="pl-PL" altLang="pl-PL" dirty="0" smtClean="0"/>
              <a:t>Drugi poziom</a:t>
            </a:r>
            <a:endParaRPr lang="en-US" altLang="pl-PL" dirty="0" smtClean="0"/>
          </a:p>
          <a:p>
            <a:pPr lvl="2"/>
            <a:r>
              <a:rPr lang="en-US" altLang="pl-PL" dirty="0" err="1" smtClean="0"/>
              <a:t>Trzeci</a:t>
            </a:r>
            <a:r>
              <a:rPr lang="en-US" altLang="pl-PL" dirty="0" smtClean="0"/>
              <a:t> </a:t>
            </a:r>
            <a:r>
              <a:rPr lang="en-US" altLang="pl-PL" dirty="0" err="1" smtClean="0"/>
              <a:t>poziom</a:t>
            </a:r>
            <a:endParaRPr lang="pl-PL" altLang="pl-PL" dirty="0" smtClean="0"/>
          </a:p>
        </p:txBody>
      </p:sp>
    </p:spTree>
    <p:extLst>
      <p:ext uri="{BB962C8B-B14F-4D97-AF65-F5344CB8AC3E}">
        <p14:creationId xmlns:p14="http://schemas.microsoft.com/office/powerpoint/2010/main" val="28865923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362" r:id="rId1"/>
    <p:sldLayoutId id="2147485363" r:id="rId2"/>
    <p:sldLayoutId id="2147485364" r:id="rId3"/>
    <p:sldLayoutId id="2147485365" r:id="rId4"/>
    <p:sldLayoutId id="2147485366" r:id="rId5"/>
    <p:sldLayoutId id="2147485367" r:id="rId6"/>
    <p:sldLayoutId id="2147485368" r:id="rId7"/>
    <p:sldLayoutId id="2147485369" r:id="rId8"/>
    <p:sldLayoutId id="2147485370" r:id="rId9"/>
    <p:sldLayoutId id="2147485371" r:id="rId10"/>
    <p:sldLayoutId id="2147485372" r:id="rId11"/>
    <p:sldLayoutId id="2147485373" r:id="rId12"/>
    <p:sldLayoutId id="2147485374" r:id="rId13"/>
    <p:sldLayoutId id="214748537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Arial Unicode MS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Arial Unicode MS" pitchFamily="3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Arial Unicode MS" pitchFamily="3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Arial Unicode MS" pitchFamily="3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6600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 Berlin bulle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772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9" r:id="rId1"/>
    <p:sldLayoutId id="2147485380" r:id="rId2"/>
    <p:sldLayoutId id="2147485381" r:id="rId3"/>
    <p:sldLayoutId id="2147485382" r:id="rId4"/>
    <p:sldLayoutId id="2147485383" r:id="rId5"/>
    <p:sldLayoutId id="2147485384" r:id="rId6"/>
    <p:sldLayoutId id="2147485385" r:id="rId7"/>
    <p:sldLayoutId id="2147485386" r:id="rId8"/>
    <p:sldLayoutId id="2147485387" r:id="rId9"/>
    <p:sldLayoutId id="2147485388" r:id="rId10"/>
    <p:sldLayoutId id="2147485389" r:id="rId11"/>
    <p:sldLayoutId id="2147485390" r:id="rId12"/>
    <p:sldLayoutId id="21474853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6600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5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508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Kliknij, aby edytować styl wzorca tytułu</a:t>
            </a: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700213"/>
            <a:ext cx="77724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  <a:endParaRPr lang="en-US" dirty="0" smtClean="0"/>
          </a:p>
          <a:p>
            <a:pPr lvl="2"/>
            <a:r>
              <a:rPr lang="en-US" dirty="0" err="1" smtClean="0"/>
              <a:t>Trzeci</a:t>
            </a:r>
            <a:r>
              <a:rPr lang="en-US" dirty="0" smtClean="0"/>
              <a:t> </a:t>
            </a:r>
            <a:r>
              <a:rPr lang="en-US" dirty="0" err="1" smtClean="0"/>
              <a:t>poziom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37236643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393" r:id="rId1"/>
    <p:sldLayoutId id="2147485394" r:id="rId2"/>
    <p:sldLayoutId id="2147485395" r:id="rId3"/>
    <p:sldLayoutId id="2147485396" r:id="rId4"/>
    <p:sldLayoutId id="2147485397" r:id="rId5"/>
    <p:sldLayoutId id="2147485398" r:id="rId6"/>
    <p:sldLayoutId id="2147485399" r:id="rId7"/>
    <p:sldLayoutId id="2147485400" r:id="rId8"/>
    <p:sldLayoutId id="2147485401" r:id="rId9"/>
    <p:sldLayoutId id="2147485402" r:id="rId10"/>
    <p:sldLayoutId id="2147485403" r:id="rId11"/>
    <p:sldLayoutId id="214748540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anose="020F05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0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 Unicode MS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Arial Unicode MS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Arial Unicode MS" pitchFamily="3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Arial Unicode MS" pitchFamily="3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Arial Unicode MS" pitchFamily="3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Arial Unicode MS" pitchFamily="34" charset="-128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7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9.png"/><Relationship Id="rId5" Type="http://schemas.openxmlformats.org/officeDocument/2006/relationships/hyperlink" Target="http://www.tkk.umk.pl/" TargetMode="External"/><Relationship Id="rId4" Type="http://schemas.openxmlformats.org/officeDocument/2006/relationships/image" Target="../media/image128.png"/><Relationship Id="rId9" Type="http://schemas.openxmlformats.org/officeDocument/2006/relationships/image" Target="../media/image132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gi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fizyka.umk.pl/~kdobosz/visertoolbox/" TargetMode="Externa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3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1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60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6.png"/><Relationship Id="rId5" Type="http://schemas.openxmlformats.org/officeDocument/2006/relationships/image" Target="../media/image75.wmf"/><Relationship Id="rId4" Type="http://schemas.openxmlformats.org/officeDocument/2006/relationships/oleObject" Target="../embeddings/oleObject9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9.png"/><Relationship Id="rId5" Type="http://schemas.openxmlformats.org/officeDocument/2006/relationships/image" Target="../media/image78.wmf"/><Relationship Id="rId4" Type="http://schemas.openxmlformats.org/officeDocument/2006/relationships/oleObject" Target="../embeddings/oleObject10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82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81.wmf"/><Relationship Id="rId4" Type="http://schemas.openxmlformats.org/officeDocument/2006/relationships/oleObject" Target="../embeddings/oleObject11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83.wmf"/><Relationship Id="rId4" Type="http://schemas.openxmlformats.org/officeDocument/2006/relationships/oleObject" Target="../embeddings/oleObject13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notesSlide" Target="../notesSlides/notesSlide73.xml"/><Relationship Id="rId7" Type="http://schemas.openxmlformats.org/officeDocument/2006/relationships/image" Target="../media/image101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100.wmf"/><Relationship Id="rId10" Type="http://schemas.openxmlformats.org/officeDocument/2006/relationships/image" Target="../media/image104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10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4034" y="1846263"/>
            <a:ext cx="7882844" cy="745112"/>
          </a:xfrm>
          <a:effectLst/>
        </p:spPr>
        <p:txBody>
          <a:bodyPr/>
          <a:lstStyle/>
          <a:p>
            <a:pPr>
              <a:defRPr/>
            </a:pPr>
            <a:r>
              <a:rPr lang="en-US" dirty="0"/>
              <a:t>A few </a:t>
            </a:r>
            <a:r>
              <a:rPr lang="en-US" dirty="0" smtClean="0"/>
              <a:t>ML algorithms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worth further </a:t>
            </a:r>
            <a:r>
              <a:rPr lang="en-US" dirty="0"/>
              <a:t>development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469592"/>
            <a:ext cx="7993062" cy="3199495"/>
          </a:xfrm>
        </p:spPr>
        <p:txBody>
          <a:bodyPr/>
          <a:lstStyle/>
          <a:p>
            <a:pPr lvl="0" eaLnBrk="1" hangingPunct="1">
              <a:lnSpc>
                <a:spcPct val="90000"/>
              </a:lnSpc>
              <a:defRPr/>
            </a:pPr>
            <a:r>
              <a:rPr lang="pl-PL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Włodzisław </a:t>
            </a:r>
            <a:r>
              <a:rPr lang="pl-PL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Duch</a:t>
            </a:r>
          </a:p>
          <a:p>
            <a:pPr lvl="0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l-PL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l-PL" sz="1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Laboratorium Neurokognitywne, </a:t>
            </a:r>
            <a:b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Interdyscyplinarne Centrum Nowoczesnych Technologii UMK</a:t>
            </a:r>
            <a:b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pl-PL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Katedra Informatyki Stosowanej UMK</a:t>
            </a:r>
            <a: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/>
            </a:r>
            <a:b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pl-PL" sz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l-PL" sz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Google: W. Duch</a:t>
            </a:r>
            <a:br>
              <a:rPr lang="pl-PL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pl-PL" dirty="0" smtClean="0"/>
          </a:p>
          <a:p>
            <a:pPr algn="r" eaLnBrk="1" hangingPunct="1">
              <a:lnSpc>
                <a:spcPct val="90000"/>
              </a:lnSpc>
            </a:pPr>
            <a:r>
              <a:rPr lang="pl-PL" dirty="0"/>
              <a:t>Systemy inteligentne. teoria, praktyka, wyzwania, </a:t>
            </a:r>
            <a:r>
              <a:rPr lang="en-US" dirty="0" smtClean="0"/>
              <a:t>WMNI PW 21/</a:t>
            </a:r>
            <a:r>
              <a:rPr lang="pl-PL" dirty="0" smtClean="0"/>
              <a:t>11/2017</a:t>
            </a:r>
          </a:p>
          <a:p>
            <a:pPr algn="r" eaLnBrk="1" hangingPunct="1">
              <a:lnSpc>
                <a:spcPct val="90000"/>
              </a:lnSpc>
            </a:pPr>
            <a:endParaRPr lang="en-US" dirty="0" smtClean="0"/>
          </a:p>
        </p:txBody>
      </p:sp>
      <p:pic>
        <p:nvPicPr>
          <p:cNvPr id="7" name="Picture 1031" descr="lu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703388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866" y="1703388"/>
            <a:ext cx="1446834" cy="142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a 1"/>
          <p:cNvGrpSpPr/>
          <p:nvPr/>
        </p:nvGrpSpPr>
        <p:grpSpPr>
          <a:xfrm>
            <a:off x="2133451" y="291189"/>
            <a:ext cx="4907248" cy="1285875"/>
            <a:chOff x="1809601" y="291189"/>
            <a:chExt cx="4907248" cy="1285875"/>
          </a:xfrm>
        </p:grpSpPr>
        <p:pic>
          <p:nvPicPr>
            <p:cNvPr id="9" name="Obraz 9" descr="wfaiis_czarn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4992" y="301026"/>
              <a:ext cx="1264855" cy="126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Obraz 10" descr="umk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9601" y="291189"/>
              <a:ext cx="1158641" cy="1251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az 11" descr="icnt.tif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8243" y="291189"/>
              <a:ext cx="1080008" cy="1268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Obraz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8099" y="291189"/>
              <a:ext cx="1428750" cy="128587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55600"/>
            <a:ext cx="7772400" cy="774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 Projects</a:t>
            </a: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484313"/>
            <a:ext cx="7632700" cy="576262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sz="2400" dirty="0" smtClean="0">
                <a:cs typeface="Calibri" panose="020F0502020204030204" pitchFamily="34" charset="0"/>
              </a:rPr>
              <a:t>Google W. Duch =&gt; List of projects, talks, papers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39750" y="1957388"/>
            <a:ext cx="8424863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58775" indent="-358775">
              <a:spcBef>
                <a:spcPts val="600"/>
              </a:spcBef>
            </a:pPr>
            <a:r>
              <a:rPr lang="en-US" sz="22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Computational intelligence</a:t>
            </a:r>
            <a:r>
              <a:rPr lang="en-US" sz="2200" dirty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(CI), main themes: </a:t>
            </a:r>
          </a:p>
          <a:p>
            <a:pPr marL="358775" indent="-358775">
              <a:spcBef>
                <a:spcPts val="600"/>
              </a:spcBef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Understanding of data: visualization</a:t>
            </a:r>
            <a:r>
              <a:rPr lang="pl-PL" sz="22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prototype-based </a:t>
            </a:r>
            <a:r>
              <a:rPr lang="en-US" sz="22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rules. </a:t>
            </a:r>
          </a:p>
          <a:p>
            <a:pPr marL="358775" indent="-358775">
              <a:spcBef>
                <a:spcPts val="600"/>
              </a:spcBef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Foundations </a:t>
            </a:r>
            <a:r>
              <a:rPr lang="en-US" sz="2200" dirty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computational intelligence: transformation based learning, k-separability, learning hard </a:t>
            </a:r>
            <a:r>
              <a:rPr lang="en-US" sz="2200" dirty="0" err="1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boole’an</a:t>
            </a:r>
            <a:r>
              <a:rPr lang="en-US" sz="2200" dirty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problems.</a:t>
            </a:r>
          </a:p>
          <a:p>
            <a:pPr marL="358775" indent="-358775">
              <a:spcBef>
                <a:spcPts val="600"/>
              </a:spcBef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Novel learning: projection pursuit networks, QPC (Quality of Projected Clusters), search-based neural training, transfer learning or learning from others (ULM), </a:t>
            </a:r>
            <a:r>
              <a:rPr lang="en-US" sz="2200" dirty="0" err="1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aRPM</a:t>
            </a:r>
            <a:r>
              <a:rPr lang="en-US" sz="22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,  SFM ...  </a:t>
            </a:r>
          </a:p>
          <a:p>
            <a:pPr marL="358775" indent="-358775">
              <a:spcBef>
                <a:spcPts val="600"/>
              </a:spcBef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Similarity </a:t>
            </a:r>
            <a:r>
              <a:rPr lang="en-US" sz="2200" dirty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framework for metalearning, heterogeneous systems, new transfer functions for neural networks.</a:t>
            </a:r>
          </a:p>
          <a:p>
            <a:pPr marL="358775" indent="-358775">
              <a:spcBef>
                <a:spcPts val="600"/>
              </a:spcBef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Feature selection, extraction, creation of enhanced spaces.</a:t>
            </a:r>
          </a:p>
          <a:p>
            <a:pPr marL="358775" indent="-358775">
              <a:spcBef>
                <a:spcPts val="600"/>
              </a:spcBef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General meta-learning, or learning how to learn, </a:t>
            </a:r>
            <a:r>
              <a:rPr lang="en-US" sz="2200" dirty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</a:t>
            </a:r>
            <a:r>
              <a:rPr lang="en-US" sz="22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learning.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7888" y="17463"/>
            <a:ext cx="1905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775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CC00"/>
                </a:solidFill>
              </a:rPr>
              <a:t>SFM c</a:t>
            </a:r>
            <a:r>
              <a:rPr lang="en-US" b="0" dirty="0" smtClean="0">
                <a:solidFill>
                  <a:srgbClr val="FFCC00"/>
                </a:solidFill>
              </a:rPr>
              <a:t>onclusions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571625"/>
            <a:ext cx="7924800" cy="4665687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b="0" dirty="0" smtClean="0"/>
              <a:t>SFM is focused on generation of new features, rather </a:t>
            </a:r>
            <a:br>
              <a:rPr lang="en-US" sz="2200" b="0" dirty="0" smtClean="0"/>
            </a:br>
            <a:r>
              <a:rPr lang="en-US" sz="2200" b="0" dirty="0" smtClean="0"/>
              <a:t>than optimization and improvement of classifiers.</a:t>
            </a:r>
          </a:p>
          <a:p>
            <a:pPr eaLnBrk="1" hangingPunct="1">
              <a:defRPr/>
            </a:pPr>
            <a:endParaRPr lang="en-US" sz="2200" b="0" dirty="0" smtClean="0"/>
          </a:p>
          <a:p>
            <a:pPr eaLnBrk="1" hangingPunct="1">
              <a:defRPr/>
            </a:pPr>
            <a:r>
              <a:rPr lang="en-US" sz="2200" b="0" dirty="0" smtClean="0"/>
              <a:t>SFM may be seen as mixture of experts; each expert is a simple model based on single feature: projection, localized projection, optimized projection, various kernel features.</a:t>
            </a:r>
          </a:p>
          <a:p>
            <a:pPr eaLnBrk="1" hangingPunct="1">
              <a:defRPr/>
            </a:pPr>
            <a:endParaRPr lang="en-US" sz="2200" b="0" dirty="0" smtClean="0"/>
          </a:p>
          <a:p>
            <a:pPr eaLnBrk="1" hangingPunct="1">
              <a:defRPr/>
            </a:pPr>
            <a:r>
              <a:rPr lang="en-US" sz="2200" b="0" dirty="0" smtClean="0"/>
              <a:t>For different data different types of features may be important =&gt; no universal set of features, but easy to test and select.</a:t>
            </a:r>
          </a:p>
        </p:txBody>
      </p:sp>
    </p:spTree>
    <p:extLst>
      <p:ext uri="{BB962C8B-B14F-4D97-AF65-F5344CB8AC3E}">
        <p14:creationId xmlns:p14="http://schemas.microsoft.com/office/powerpoint/2010/main" val="1540862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CC00"/>
                </a:solidFill>
              </a:rPr>
              <a:t>SFM c</a:t>
            </a:r>
            <a:r>
              <a:rPr lang="en-US" b="0" dirty="0" smtClean="0">
                <a:solidFill>
                  <a:srgbClr val="FFCC00"/>
                </a:solidFill>
              </a:rPr>
              <a:t>onclusions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412776"/>
            <a:ext cx="7924800" cy="4824535"/>
          </a:xfrm>
        </p:spPr>
        <p:txBody>
          <a:bodyPr/>
          <a:lstStyle/>
          <a:p>
            <a:pPr eaLnBrk="1" hangingPunct="1">
              <a:spcBef>
                <a:spcPts val="1200"/>
              </a:spcBef>
              <a:defRPr/>
            </a:pPr>
            <a:r>
              <a:rPr lang="en-US" sz="2200" b="0" dirty="0" smtClean="0"/>
              <a:t>Kernel-based SVM is equivalent to the use of kernel features combined with LD.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en-US" sz="2200" b="0" dirty="0" smtClean="0"/>
              <a:t>Mixing different kernels and different types of features:  better feature space than single-kernel solution.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en-US" sz="2200" b="0" dirty="0" smtClean="0"/>
              <a:t>Complex data require decision borders with different complexity. SFM offers </a:t>
            </a:r>
            <a:r>
              <a:rPr lang="en-US" sz="2200" b="0" dirty="0" err="1" smtClean="0"/>
              <a:t>multiresolution</a:t>
            </a:r>
            <a:r>
              <a:rPr lang="en-US" sz="2200" b="0" dirty="0" smtClean="0"/>
              <a:t> (ex: different dispersions for every SV).</a:t>
            </a:r>
          </a:p>
          <a:p>
            <a:pPr eaLnBrk="1" hangingPunct="1">
              <a:spcBef>
                <a:spcPts val="1200"/>
              </a:spcBef>
              <a:defRPr/>
            </a:pPr>
            <a:r>
              <a:rPr lang="en-US" sz="2200" b="0" dirty="0" smtClean="0"/>
              <a:t>Kernel-based learning implicitly project data into high-dimensional space, creating there flat decision borders and facilitating </a:t>
            </a:r>
            <a:r>
              <a:rPr lang="en-US" sz="2200" b="0" dirty="0" err="1" smtClean="0"/>
              <a:t>separability</a:t>
            </a:r>
            <a:r>
              <a:rPr lang="en-US" sz="2200" b="0" dirty="0" smtClean="0"/>
              <a:t>.</a:t>
            </a:r>
            <a:endParaRPr lang="en-US" sz="2200" b="0" dirty="0"/>
          </a:p>
        </p:txBody>
      </p:sp>
    </p:spTree>
    <p:extLst>
      <p:ext uri="{BB962C8B-B14F-4D97-AF65-F5344CB8AC3E}">
        <p14:creationId xmlns:p14="http://schemas.microsoft.com/office/powerpoint/2010/main" val="2755576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838"/>
            <a:ext cx="7149353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Universal Learning Machines 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4212" y="1395403"/>
            <a:ext cx="8253599" cy="529226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ULM is composed from two main modules: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feature constructors,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simple classifiers. </a:t>
            </a:r>
          </a:p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In machine learning features are used to calculate: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linear combinations of feature values,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calculate distances (</a:t>
            </a:r>
            <a:r>
              <a:rPr lang="en-US" dirty="0" err="1" smtClean="0"/>
              <a:t>dissimilarites</a:t>
            </a:r>
            <a:r>
              <a:rPr lang="en-US" dirty="0" smtClean="0"/>
              <a:t>), scaled (includes selection)</a:t>
            </a:r>
          </a:p>
          <a:p>
            <a:pPr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Is this sufficient?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No, non-linear functions of features carry information that cannot be easily recovered by CI methods.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Kernel approaches: linear solutions in the kernel space, implicitly add new features based on similarity K(X,S</a:t>
            </a:r>
            <a:r>
              <a:rPr lang="en-US" baseline="-25000" dirty="0" smtClean="0"/>
              <a:t>V</a:t>
            </a:r>
            <a:r>
              <a:rPr lang="en-US" dirty="0" smtClean="0"/>
              <a:t>).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FF00"/>
                </a:solidFill>
              </a:rPr>
              <a:t>ULM idea</a:t>
            </a:r>
            <a:r>
              <a:rPr lang="en-US" dirty="0" smtClean="0"/>
              <a:t>: create potentially useful, redundant set of futures.</a:t>
            </a:r>
            <a:br>
              <a:rPr lang="en-US" dirty="0" smtClean="0"/>
            </a:br>
            <a:r>
              <a:rPr lang="en-US" dirty="0" smtClean="0"/>
              <a:t>How? Learn what other models do well!  Implement transfer learning. 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426798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08041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CC00"/>
                </a:solidFill>
              </a:rPr>
              <a:t>Results</a:t>
            </a:r>
            <a:br>
              <a:rPr lang="en-US" b="0" dirty="0" smtClean="0">
                <a:solidFill>
                  <a:srgbClr val="FFCC00"/>
                </a:solidFill>
              </a:rPr>
            </a:br>
            <a:r>
              <a:rPr lang="en-US" b="0" dirty="0" smtClean="0">
                <a:solidFill>
                  <a:srgbClr val="FFCC00"/>
                </a:solidFill>
              </a:rPr>
              <a:t>(</a:t>
            </a:r>
            <a:r>
              <a:rPr lang="en-US" sz="3200" b="0" dirty="0" smtClean="0">
                <a:solidFill>
                  <a:srgbClr val="FFCC00"/>
                </a:solidFill>
              </a:rPr>
              <a:t>SFM in extended spaces)</a:t>
            </a:r>
            <a:endParaRPr lang="en-US" b="0" dirty="0" smtClean="0">
              <a:solidFill>
                <a:srgbClr val="FFCC00"/>
              </a:solidFill>
            </a:endParaRPr>
          </a:p>
        </p:txBody>
      </p:sp>
      <p:grpSp>
        <p:nvGrpSpPr>
          <p:cNvPr id="3" name="Grupa 2"/>
          <p:cNvGrpSpPr/>
          <p:nvPr/>
        </p:nvGrpSpPr>
        <p:grpSpPr>
          <a:xfrm>
            <a:off x="406422" y="1832859"/>
            <a:ext cx="8414050" cy="3309757"/>
            <a:chOff x="406422" y="2339827"/>
            <a:chExt cx="8414050" cy="330975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22" y="2339827"/>
              <a:ext cx="2066925" cy="3295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822" y="2353934"/>
              <a:ext cx="6343650" cy="32956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pole tekstowe 1"/>
          <p:cNvSpPr txBox="1"/>
          <p:nvPr/>
        </p:nvSpPr>
        <p:spPr>
          <a:xfrm>
            <a:off x="1272406" y="5319102"/>
            <a:ext cx="7156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K=K(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X,X</a:t>
            </a:r>
            <a:r>
              <a:rPr lang="en-US" b="1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		Z=WX			H=[Z</a:t>
            </a:r>
            <a:r>
              <a:rPr lang="en-US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,Z</a:t>
            </a:r>
            <a:r>
              <a:rPr lang="en-US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991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4925" y="44450"/>
          <a:ext cx="9072564" cy="6777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130"/>
                <a:gridCol w="2304143"/>
                <a:gridCol w="2232139"/>
                <a:gridCol w="2448152"/>
              </a:tblGrid>
              <a:tr h="407186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Dataset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                                                </a:t>
                      </a:r>
                      <a:r>
                        <a:rPr lang="pl-PL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Classifier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35255">
                <a:tc>
                  <a:txBody>
                    <a:bodyPr/>
                    <a:lstStyle/>
                    <a:p>
                      <a:pPr algn="ctr"/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SVM (#SV)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SSV (#Leafs)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NB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</a:tr>
              <a:tr h="335255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Australian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84.9±5.6 (203)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84.9±3.9 (4)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80.3±3.8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</a:tr>
              <a:tr h="335255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ULM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86.8±5.3(166)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87.1±2.5(4)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85.5±3.4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</a:tr>
              <a:tr h="335255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Features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B1(2)</a:t>
                      </a:r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P1(3)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B1(2)</a:t>
                      </a:r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R1(1)</a:t>
                      </a:r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+</a:t>
                      </a:r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P1(3)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B1(2)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</a:tr>
              <a:tr h="335255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Appendicitis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87.8±8.7 (31)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88.0±7.4 (4)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86.7±6.6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</a:tr>
              <a:tr h="335255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ULM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91.4±8.2(18)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91.7±6.7(3)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91.4±8.2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</a:tr>
              <a:tr h="335255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Features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B1(2)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B1(2)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B1(2)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</a:tr>
              <a:tr h="335255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Heart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82.1±6.7 (101)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76.8±9.6 (6)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84.2±6.1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</a:tr>
              <a:tr h="335255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ULM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83.4±3.5(98)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79.2±6.3(6)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84.5±6.8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</a:tr>
              <a:tr h="335255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Features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Data + R1(3)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Data + R1(3)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Data + B1(2)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</a:tr>
              <a:tr h="335255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Diabetes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77.0±4.9 (361)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73.6±3.4 (4)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75.3±4.7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</a:tr>
              <a:tr h="335255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ULM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78.5±3.6(338)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75.0±3.3(3)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76.5±2.9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</a:tr>
              <a:tr h="335255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Features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Data + R1(3) + P1(4)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B1(2)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Data + B1(2)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</a:tr>
              <a:tr h="335255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Wisconsin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96.6±1.6 (46)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95.2±1.5 (8)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96.0±1.5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</a:tr>
              <a:tr h="335255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ULM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97.2±1.8(45)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97.4±1.6(2)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97.2±2.0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</a:tr>
              <a:tr h="335255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Features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Data + R1(1) + P1(4)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R1(1)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R1(1)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</a:tr>
              <a:tr h="335255"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Hypothyroid</a:t>
                      </a:r>
                      <a:endParaRPr lang="pl-PL" sz="16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94.1±0.6 (918)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99.7±0.5 (12)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41.3±8.3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</a:tr>
              <a:tr h="335255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ULM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99.5±0.4(80)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99.6±0.4(8)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98.1±0.7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</a:tr>
              <a:tr h="335255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Features</a:t>
                      </a:r>
                      <a:endParaRPr lang="pl-PL" sz="16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Data + B1(2)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Data + B1(2)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Data + B1(2)</a:t>
                      </a:r>
                      <a:endParaRPr lang="pl-PL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6" marR="91436" marT="45709" marB="4570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7770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ULM </a:t>
            </a:r>
            <a:r>
              <a:rPr lang="pl-PL" dirty="0" err="1" smtClean="0"/>
              <a:t>conclusions</a:t>
            </a:r>
            <a:endParaRPr lang="en-US" dirty="0" smtClean="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3536"/>
            <a:ext cx="8543956" cy="4857784"/>
          </a:xfrm>
        </p:spPr>
        <p:txBody>
          <a:bodyPr>
            <a:normAutofit/>
          </a:bodyPr>
          <a:lstStyle/>
          <a:p>
            <a:r>
              <a:rPr lang="en-US" dirty="0" smtClean="0"/>
              <a:t>Systematic explorations of features and transformations </a:t>
            </a:r>
            <a:br>
              <a:rPr lang="en-US" dirty="0" smtClean="0"/>
            </a:br>
            <a:r>
              <a:rPr lang="en-US" dirty="0" smtClean="0"/>
              <a:t>allows for discovery of simple models that more sophisticated </a:t>
            </a:r>
            <a:br>
              <a:rPr lang="en-US" dirty="0" smtClean="0"/>
            </a:br>
            <a:r>
              <a:rPr lang="en-US" dirty="0" smtClean="0"/>
              <a:t>learning systems may miss; results always improve and models simplify! </a:t>
            </a:r>
          </a:p>
          <a:p>
            <a:r>
              <a:rPr lang="en-US" dirty="0" smtClean="0"/>
              <a:t>Some benchmark problems have been found rather trivial, and have been solved with a single binary feature, one constrained nominal feature, or one new feature constructed as a projection on a line connecting means of two classes – always try simplest methods!  </a:t>
            </a:r>
          </a:p>
          <a:p>
            <a:r>
              <a:rPr lang="en-US" dirty="0" smtClean="0"/>
              <a:t>Kernel-based features offer an attractive alternative to current kernel-based SVM approaches, offering </a:t>
            </a:r>
            <a:r>
              <a:rPr lang="en-US" dirty="0" err="1" smtClean="0"/>
              <a:t>multiresolution</a:t>
            </a:r>
            <a:r>
              <a:rPr lang="en-US" dirty="0" smtClean="0"/>
              <a:t> and adaptive regularization possibilities, combined with LDA or SVNT. </a:t>
            </a:r>
          </a:p>
          <a:p>
            <a:r>
              <a:rPr lang="en-US" dirty="0" smtClean="0"/>
              <a:t>Analysis of images, multimedia streams or </a:t>
            </a:r>
            <a:r>
              <a:rPr lang="en-US" dirty="0" err="1" smtClean="0"/>
              <a:t>biosequences</a:t>
            </a:r>
            <a:r>
              <a:rPr lang="en-US" dirty="0" smtClean="0"/>
              <a:t> may  require even more sophisticated ways of constructing features starting from available input features.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Learn from others, not only on your own errors!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75" y="0"/>
            <a:ext cx="17621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882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437438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Universal Learning Machines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857375"/>
            <a:ext cx="8848725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5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09" y="2968028"/>
            <a:ext cx="7772400" cy="792163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marL="457200" indent="-457200">
              <a:defRPr/>
            </a:pPr>
            <a:r>
              <a:rPr lang="en-US" dirty="0" smtClean="0"/>
              <a:t>Meta-Learning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00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437438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T-based meta-learning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311275"/>
            <a:ext cx="8280400" cy="1104900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sz="2000" dirty="0" smtClean="0">
                <a:cs typeface="Calibri" pitchFamily="34" charset="0"/>
              </a:rPr>
              <a:t>To create successful meta-learning through search in the model space fine granulation of methods is needed, extracting info using support features, learning from others, knowledge  transfer and deep learning. 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604838" y="2416175"/>
            <a:ext cx="8377237" cy="416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tx2"/>
              </a:buClr>
              <a:buSzPct val="115000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Learn to compose, using complexity guided search, various transformations (neural or processing layers), for example: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0" indent="-355600">
              <a:spcBef>
                <a:spcPct val="20000"/>
              </a:spcBef>
              <a:buClr>
                <a:schemeClr val="tx2"/>
              </a:buClr>
              <a:buSzPct val="115000"/>
              <a:buFontTx/>
              <a:buChar char="•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Creation of new support features: linear, radial, cylindrical, restricted localized projections,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binarized</a:t>
            </a:r>
            <a:r>
              <a:rPr lang="en-US" dirty="0">
                <a:latin typeface="Calibri" pitchFamily="34" charset="0"/>
                <a:cs typeface="Calibri" pitchFamily="34" charset="0"/>
              </a:rPr>
              <a:t> … feature selection or weighting.</a:t>
            </a:r>
          </a:p>
          <a:p>
            <a:pPr marL="355600" indent="-355600">
              <a:spcBef>
                <a:spcPct val="20000"/>
              </a:spcBef>
              <a:buClr>
                <a:schemeClr val="tx2"/>
              </a:buClr>
              <a:buSzPct val="115000"/>
              <a:buFontTx/>
              <a:buChar char="•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Specialized transformations in a given field: text, bio, signal analysis, ….</a:t>
            </a:r>
          </a:p>
          <a:p>
            <a:pPr marL="355600" indent="-355600">
              <a:spcBef>
                <a:spcPct val="20000"/>
              </a:spcBef>
              <a:buClr>
                <a:schemeClr val="tx2"/>
              </a:buClr>
              <a:buSzPct val="115000"/>
              <a:buFontTx/>
              <a:buChar char="•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Matching pursuit networks for signal decomposition, QPC index, PCA or ICA components, LDA, FDA, max. of mutual information etc. </a:t>
            </a:r>
          </a:p>
          <a:p>
            <a:pPr marL="355600" indent="-355600">
              <a:spcBef>
                <a:spcPct val="20000"/>
              </a:spcBef>
              <a:buClr>
                <a:schemeClr val="tx2"/>
              </a:buClr>
              <a:buSzPct val="115000"/>
              <a:buFontTx/>
              <a:buChar char="•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Transfer learning, granular computing, learning from successes: discovering interesting higher-order patterns created by initial models of the data.</a:t>
            </a:r>
          </a:p>
          <a:p>
            <a:pPr marL="355600" indent="-355600">
              <a:spcBef>
                <a:spcPct val="20000"/>
              </a:spcBef>
              <a:buClr>
                <a:schemeClr val="tx2"/>
              </a:buClr>
              <a:buSzPct val="115000"/>
              <a:buFontTx/>
              <a:buChar char="•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Stacked models: learning from the failures of other methods.</a:t>
            </a:r>
          </a:p>
          <a:p>
            <a:pPr marL="355600" indent="-355600">
              <a:spcBef>
                <a:spcPct val="20000"/>
              </a:spcBef>
              <a:buClr>
                <a:schemeClr val="tx2"/>
              </a:buClr>
              <a:buSzPct val="115000"/>
              <a:buFontTx/>
              <a:buChar char="•"/>
              <a:defRPr/>
            </a:pPr>
            <a:r>
              <a:rPr lang="en-US" dirty="0">
                <a:latin typeface="Calibri" pitchFamily="34" charset="0"/>
                <a:cs typeface="Calibri" pitchFamily="34" charset="0"/>
              </a:rPr>
              <a:t>Schemes constraining search, learning from the history of previous runs at the meta-level. </a:t>
            </a:r>
          </a:p>
        </p:txBody>
      </p:sp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336550"/>
            <a:ext cx="936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35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9398"/>
            <a:ext cx="7772400" cy="701675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3200" dirty="0" smtClean="0"/>
              <a:t>Real meta-learning!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054097"/>
            <a:ext cx="8121650" cy="1366838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en-US" sz="2000" dirty="0" smtClean="0">
                <a:solidFill>
                  <a:srgbClr val="FFFFFF"/>
                </a:solidFill>
                <a:cs typeface="Calibri" pitchFamily="34" charset="0"/>
              </a:rPr>
              <a:t>Search space of all possible models is too large to explore it exhaustively, design system architecture to support </a:t>
            </a:r>
            <a:r>
              <a:rPr lang="en-US" sz="2000" dirty="0" smtClean="0">
                <a:solidFill>
                  <a:srgbClr val="FFFF00"/>
                </a:solidFill>
                <a:cs typeface="Calibri" pitchFamily="34" charset="0"/>
              </a:rPr>
              <a:t>knowledge-based search</a:t>
            </a:r>
            <a:r>
              <a:rPr lang="en-US" sz="2000" dirty="0" smtClean="0">
                <a:cs typeface="Calibri" pitchFamily="34" charset="0"/>
              </a:rPr>
              <a:t>.</a:t>
            </a:r>
          </a:p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en-US" sz="2000" dirty="0" smtClean="0">
                <a:solidFill>
                  <a:srgbClr val="FFFFFF"/>
                </a:solidFill>
                <a:cs typeface="Calibri" pitchFamily="34" charset="0"/>
              </a:rPr>
              <a:t>Meta-learning: learning how to learn, replace experts who search for best models making a lot of experiments.</a:t>
            </a:r>
          </a:p>
        </p:txBody>
      </p:sp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684213" y="4856164"/>
            <a:ext cx="7920037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55600" indent="-355600">
              <a:spcBef>
                <a:spcPct val="20000"/>
              </a:spcBef>
              <a:buClr>
                <a:schemeClr val="tx2"/>
              </a:buClr>
              <a:buSzPct val="115000"/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itchFamily="34" charset="0"/>
              </a:rPr>
              <a:t>Abstract view, uniform I/O, uniform results management.</a:t>
            </a:r>
          </a:p>
          <a:p>
            <a:pPr marL="355600" indent="-355600">
              <a:spcBef>
                <a:spcPct val="20000"/>
              </a:spcBef>
              <a:buClr>
                <a:schemeClr val="tx2"/>
              </a:buClr>
              <a:buSzPct val="115000"/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itchFamily="34" charset="0"/>
              </a:rPr>
              <a:t>Directed acyclic graphs (DAG) of boxes representing scheme</a:t>
            </a:r>
          </a:p>
          <a:p>
            <a:pPr marL="355600" indent="-355600">
              <a:spcBef>
                <a:spcPct val="20000"/>
              </a:spcBef>
              <a:buClr>
                <a:schemeClr val="tx2"/>
              </a:buClr>
              <a:buSzPct val="115000"/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itchFamily="34" charset="0"/>
              </a:rPr>
              <a:t>placeholders and particular models, interconnected through I/O.</a:t>
            </a:r>
          </a:p>
          <a:p>
            <a:pPr marL="355600" indent="-355600">
              <a:spcBef>
                <a:spcPct val="20000"/>
              </a:spcBef>
              <a:buClr>
                <a:schemeClr val="tx2"/>
              </a:buClr>
              <a:buSzPct val="115000"/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itchFamily="34" charset="0"/>
              </a:rPr>
              <a:t>Configuration level for meta-schemes, expanded at runtime level.</a:t>
            </a:r>
          </a:p>
          <a:p>
            <a:pPr marL="355600" indent="-355600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itchFamily="34" charset="0"/>
              </a:rPr>
              <a:t>An exercise in software engineering for data mining! </a:t>
            </a:r>
          </a:p>
        </p:txBody>
      </p:sp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2505075"/>
            <a:ext cx="525780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014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92163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Calibri" panose="020F0502020204030204" pitchFamily="34" charset="0"/>
              </a:rPr>
              <a:t>CI topics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476250" y="1041399"/>
            <a:ext cx="8521700" cy="5558577"/>
          </a:xfrm>
          <a:noFill/>
        </p:spPr>
        <p:txBody>
          <a:bodyPr lIns="92075" tIns="46038" rIns="92075" bIns="46038"/>
          <a:lstStyle/>
          <a:p>
            <a:pPr marL="457200" indent="-457200">
              <a:buClr>
                <a:srgbClr val="FFCC66"/>
              </a:buClr>
              <a:buSzPct val="115000"/>
              <a:buAutoNum type="arabicPeriod"/>
              <a:defRPr/>
            </a:pPr>
            <a:r>
              <a:rPr lang="en-US" dirty="0" smtClean="0"/>
              <a:t>Understanding NN functions</a:t>
            </a:r>
          </a:p>
          <a:p>
            <a:pPr lvl="1" indent="-342900">
              <a:buClr>
                <a:srgbClr val="FFCC66"/>
              </a:buClr>
              <a:buSzPct val="115000"/>
              <a:defRPr/>
            </a:pPr>
            <a:r>
              <a:rPr lang="en-US" dirty="0" smtClean="0"/>
              <a:t>Visualization of network functions</a:t>
            </a:r>
          </a:p>
          <a:p>
            <a:pPr lvl="1" indent="-342900">
              <a:buClr>
                <a:srgbClr val="FFCC66"/>
              </a:buClr>
              <a:defRPr/>
            </a:pPr>
            <a:r>
              <a:rPr lang="en-US" dirty="0" smtClean="0"/>
              <a:t>Feature Space Mapping (FSM) </a:t>
            </a:r>
          </a:p>
          <a:p>
            <a:pPr lvl="1" indent="-342900">
              <a:buClr>
                <a:srgbClr val="FFCC66"/>
              </a:buClr>
              <a:buSzPct val="115000"/>
              <a:defRPr/>
            </a:pPr>
            <a:r>
              <a:rPr lang="en-US" dirty="0" smtClean="0"/>
              <a:t>Prototype-rules (P-rules) and Fuzzy rules (F-rules)</a:t>
            </a:r>
          </a:p>
          <a:p>
            <a:pPr marL="457200" indent="-457200">
              <a:buClr>
                <a:srgbClr val="FFCC66"/>
              </a:buClr>
              <a:buFont typeface="+mj-lt"/>
              <a:buAutoNum type="arabicPeriod"/>
              <a:defRPr/>
            </a:pPr>
            <a:r>
              <a:rPr lang="en-US" dirty="0" smtClean="0"/>
              <a:t>NN learning algorithms</a:t>
            </a:r>
          </a:p>
          <a:p>
            <a:pPr lvl="1" indent="-342900">
              <a:buClr>
                <a:srgbClr val="FFCC66"/>
              </a:buClr>
              <a:defRPr/>
            </a:pPr>
            <a:r>
              <a:rPr lang="en-US" dirty="0" smtClean="0"/>
              <a:t>Support Vector Neural Training (SVNT) </a:t>
            </a:r>
          </a:p>
          <a:p>
            <a:pPr lvl="1" indent="-342900">
              <a:buClr>
                <a:srgbClr val="FFCC66"/>
              </a:buClr>
              <a:defRPr/>
            </a:pPr>
            <a:r>
              <a:rPr lang="en-US" dirty="0" smtClean="0"/>
              <a:t>Almost Random Projection Method (</a:t>
            </a:r>
            <a:r>
              <a:rPr lang="en-US" dirty="0" err="1" smtClean="0"/>
              <a:t>aRPM</a:t>
            </a:r>
            <a:r>
              <a:rPr lang="en-US" dirty="0" smtClean="0"/>
              <a:t>) </a:t>
            </a:r>
          </a:p>
          <a:p>
            <a:pPr marL="457200" indent="-457200">
              <a:buClr>
                <a:srgbClr val="FFCC66"/>
              </a:buClr>
              <a:buFont typeface="+mj-lt"/>
              <a:buAutoNum type="arabicPeriod"/>
              <a:defRPr/>
            </a:pPr>
            <a:r>
              <a:rPr lang="en-US" dirty="0" smtClean="0"/>
              <a:t>Foundations of CI</a:t>
            </a:r>
          </a:p>
          <a:p>
            <a:pPr lvl="1" indent="-342900">
              <a:buClr>
                <a:srgbClr val="FFCC66"/>
              </a:buClr>
              <a:defRPr/>
            </a:pPr>
            <a:r>
              <a:rPr lang="en-US" dirty="0" smtClean="0"/>
              <a:t>K-representability and complex logic </a:t>
            </a:r>
          </a:p>
          <a:p>
            <a:pPr lvl="1" indent="-342900">
              <a:buClr>
                <a:srgbClr val="FFCC66"/>
              </a:buClr>
              <a:defRPr/>
            </a:pPr>
            <a:r>
              <a:rPr lang="en-US" dirty="0" smtClean="0"/>
              <a:t>Quality of Projected Clusters (QPC)</a:t>
            </a:r>
          </a:p>
          <a:p>
            <a:pPr lvl="1" indent="-342900">
              <a:buClr>
                <a:srgbClr val="FFCC66"/>
              </a:buClr>
              <a:defRPr/>
            </a:pPr>
            <a:r>
              <a:rPr lang="en-US" dirty="0" smtClean="0"/>
              <a:t>Transformation-based learning, heterogeneous systems</a:t>
            </a:r>
          </a:p>
          <a:p>
            <a:pPr lvl="1" indent="-342900">
              <a:buClr>
                <a:srgbClr val="FFCC66"/>
              </a:buClr>
              <a:defRPr/>
            </a:pPr>
            <a:r>
              <a:rPr lang="en-US" dirty="0" smtClean="0"/>
              <a:t>Support Feature Machines (SFM) and Universal Learning Machines (ULM)</a:t>
            </a:r>
          </a:p>
          <a:p>
            <a:pPr marL="457200" indent="-457200">
              <a:buClr>
                <a:srgbClr val="FFCC66"/>
              </a:buClr>
              <a:buFont typeface="+mj-lt"/>
              <a:buAutoNum type="arabicPeriod"/>
              <a:defRPr/>
            </a:pPr>
            <a:r>
              <a:rPr lang="en-US" dirty="0" smtClean="0"/>
              <a:t>Meta-learning</a:t>
            </a:r>
          </a:p>
          <a:p>
            <a:pPr lvl="1">
              <a:buClr>
                <a:srgbClr val="FFCC66"/>
              </a:buClr>
              <a:defRPr/>
            </a:pPr>
            <a:r>
              <a:rPr lang="en-US" dirty="0" smtClean="0"/>
              <a:t>Framework for Similarity-Based Learning (SBM)</a:t>
            </a:r>
          </a:p>
          <a:p>
            <a:pPr lvl="1">
              <a:buClr>
                <a:srgbClr val="FFCC66"/>
              </a:buClr>
              <a:defRPr/>
            </a:pPr>
            <a:r>
              <a:rPr lang="en-US" dirty="0" smtClean="0"/>
              <a:t>Real Meta-Learning</a:t>
            </a:r>
          </a:p>
          <a:p>
            <a:pPr marL="457200" indent="-457200">
              <a:buClr>
                <a:srgbClr val="FFCC66"/>
              </a:buClr>
              <a:buFont typeface="+mj-lt"/>
              <a:buAutoNum type="arabicPeriod"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01675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3200" dirty="0" err="1" smtClean="0"/>
              <a:t>Intemi</a:t>
            </a:r>
            <a:r>
              <a:rPr lang="en-US" sz="3200" dirty="0" smtClean="0"/>
              <a:t>, Intelligent Miner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196975"/>
            <a:ext cx="8121650" cy="31750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solidFill>
                  <a:srgbClr val="FFFFFF"/>
                </a:solidFill>
                <a:cs typeface="Calibri" pitchFamily="34" charset="0"/>
              </a:rPr>
              <a:t>Meta-schemes: templates with placeholders. </a:t>
            </a: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684213" y="4479925"/>
            <a:ext cx="79819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55600" indent="-355600">
              <a:spcBef>
                <a:spcPct val="20000"/>
              </a:spcBef>
              <a:buClr>
                <a:schemeClr val="tx2"/>
              </a:buClr>
              <a:buSzPct val="115000"/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itchFamily="34" charset="0"/>
              </a:rPr>
              <a:t>May be nested; the role decided by the input/output types.</a:t>
            </a:r>
          </a:p>
          <a:p>
            <a:pPr marL="355600" indent="-355600">
              <a:spcBef>
                <a:spcPct val="20000"/>
              </a:spcBef>
              <a:buClr>
                <a:schemeClr val="tx2"/>
              </a:buClr>
              <a:buSzPct val="115000"/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itchFamily="34" charset="0"/>
              </a:rPr>
              <a:t>Machine learning generators based on meta-schemes.</a:t>
            </a:r>
          </a:p>
          <a:p>
            <a:pPr marL="355600" indent="-355600">
              <a:spcBef>
                <a:spcPct val="20000"/>
              </a:spcBef>
              <a:buClr>
                <a:schemeClr val="tx2"/>
              </a:buClr>
              <a:buSzPct val="115000"/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itchFamily="34" charset="0"/>
              </a:rPr>
              <a:t>Granulation level allows to create novel methods.</a:t>
            </a:r>
          </a:p>
          <a:p>
            <a:pPr marL="355600" indent="-355600">
              <a:spcBef>
                <a:spcPct val="20000"/>
              </a:spcBef>
              <a:buClr>
                <a:schemeClr val="tx2"/>
              </a:buClr>
              <a:buSzPct val="115000"/>
              <a:buFont typeface="Arial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itchFamily="34" charset="0"/>
              </a:rPr>
              <a:t>Complexity control: Length </a:t>
            </a:r>
            <a:r>
              <a:rPr lang="en-US" dirty="0" smtClean="0">
                <a:solidFill>
                  <a:srgbClr val="FFFF00"/>
                </a:solidFill>
                <a:latin typeface="Calibri" panose="020F0502020204030204" pitchFamily="34" charset="0"/>
                <a:cs typeface="Calibri" pitchFamily="34" charset="0"/>
              </a:rPr>
              <a:t>of the program/errors +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itchFamily="34" charset="0"/>
              </a:rPr>
              <a:t>log(time)</a:t>
            </a:r>
          </a:p>
          <a:p>
            <a:pPr marL="355600" indent="-355600">
              <a:spcBef>
                <a:spcPct val="20000"/>
              </a:spcBef>
              <a:buClr>
                <a:schemeClr val="tx2"/>
              </a:buClr>
              <a:buSzPct val="115000"/>
              <a:buFont typeface="Arial" pitchFamily="34" charset="0"/>
              <a:buChar char="•"/>
            </a:pPr>
            <a:r>
              <a:rPr lang="en-US" dirty="0">
                <a:solidFill>
                  <a:srgbClr val="FFFFFF"/>
                </a:solidFill>
                <a:latin typeface="Calibri" panose="020F0502020204030204" pitchFamily="34" charset="0"/>
                <a:cs typeface="Calibri" pitchFamily="34" charset="0"/>
              </a:rPr>
              <a:t>A unified meta-parameters description, defining the range of sensible values and the type of the parameter changes.</a:t>
            </a:r>
          </a:p>
        </p:txBody>
      </p:sp>
      <p:pic>
        <p:nvPicPr>
          <p:cNvPr id="573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1624013"/>
            <a:ext cx="50101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91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01675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Complex machines on vowel data</a:t>
            </a:r>
          </a:p>
        </p:txBody>
      </p:sp>
      <p:sp>
        <p:nvSpPr>
          <p:cNvPr id="5" name="pole tekstowe 5"/>
          <p:cNvSpPr txBox="1">
            <a:spLocks noChangeArrowheads="1"/>
          </p:cNvSpPr>
          <p:nvPr/>
        </p:nvSpPr>
        <p:spPr bwMode="auto">
          <a:xfrm>
            <a:off x="414866" y="1501702"/>
            <a:ext cx="263313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Number on far left = final ranking. 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Gray bar =  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         accuracy </a:t>
            </a:r>
          </a:p>
          <a:p>
            <a:pPr eaLnBrk="1" hangingPunct="1"/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Small bars (up-down) </a:t>
            </a:r>
          </a:p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show estimation of: 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total complexity,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time, 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memory.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Numbers in the middle = process id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(refer to models </a:t>
            </a:r>
            <a:r>
              <a:rPr lang="en-US" dirty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the previous </a:t>
            </a:r>
            <a:r>
              <a:rPr lang="en-US" dirty="0">
                <a:latin typeface="Calibri" pitchFamily="34" charset="0"/>
                <a:cs typeface="Calibri" pitchFamily="34" charset="0"/>
              </a:rPr>
              <a:t>table). </a:t>
            </a:r>
            <a:endParaRPr lang="pl-PL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01702"/>
            <a:ext cx="6010275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16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mtClean="0"/>
              <a:t>Summary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481138"/>
            <a:ext cx="8208963" cy="5043487"/>
          </a:xfrm>
        </p:spPr>
        <p:txBody>
          <a:bodyPr lIns="92075" tIns="46038" rIns="92075" bIns="46038"/>
          <a:lstStyle/>
          <a:p>
            <a:pPr marL="457200" indent="-457200" eaLnBrk="1" hangingPunct="1">
              <a:buSzPct val="100000"/>
              <a:buFont typeface="+mj-lt"/>
              <a:buAutoNum type="arabicPeriod"/>
            </a:pPr>
            <a:r>
              <a:rPr lang="en-US" sz="2000" dirty="0" smtClean="0">
                <a:cs typeface="Calibri" pitchFamily="34" charset="0"/>
              </a:rPr>
              <a:t>Challenging data cannot be handled with existing DM tools. </a:t>
            </a:r>
          </a:p>
          <a:p>
            <a:pPr marL="457200" indent="-457200" eaLnBrk="1" hangingPunct="1">
              <a:buSzPct val="100000"/>
              <a:buFont typeface="+mj-lt"/>
              <a:buAutoNum type="arabicPeriod"/>
            </a:pPr>
            <a:r>
              <a:rPr lang="en-US" sz="2000" dirty="0" smtClean="0">
                <a:cs typeface="Calibri" pitchFamily="34" charset="0"/>
              </a:rPr>
              <a:t>Visualization of hidden neuron’s shows that frequently perfect but non-separable solutions are found despite base-rate outputs.</a:t>
            </a:r>
          </a:p>
          <a:p>
            <a:pPr marL="457200" indent="-457200" eaLnBrk="1" hangingPunct="1">
              <a:buSzPct val="100000"/>
              <a:buFont typeface="+mj-lt"/>
              <a:buAutoNum type="arabicPeriod"/>
            </a:pPr>
            <a:r>
              <a:rPr lang="en-US" sz="2000" dirty="0" smtClean="0">
                <a:solidFill>
                  <a:srgbClr val="FFFF00"/>
                </a:solidFill>
                <a:cs typeface="Calibri" pitchFamily="34" charset="0"/>
              </a:rPr>
              <a:t>Linear separability is not the best goal of learning</a:t>
            </a:r>
            <a:r>
              <a:rPr lang="en-US" sz="2000" dirty="0" smtClean="0">
                <a:cs typeface="Calibri" pitchFamily="34" charset="0"/>
              </a:rPr>
              <a:t>, other targets that allow for easy handling of final non-</a:t>
            </a:r>
            <a:r>
              <a:rPr lang="en-US" sz="2000" dirty="0" err="1" smtClean="0">
                <a:cs typeface="Calibri" pitchFamily="34" charset="0"/>
              </a:rPr>
              <a:t>linearities</a:t>
            </a:r>
            <a:r>
              <a:rPr lang="en-US" sz="2000" dirty="0" smtClean="0">
                <a:cs typeface="Calibri" pitchFamily="34" charset="0"/>
              </a:rPr>
              <a:t> may work better.</a:t>
            </a:r>
          </a:p>
          <a:p>
            <a:pPr marL="457200" indent="-457200" eaLnBrk="1" hangingPunct="1">
              <a:buSzPct val="100000"/>
              <a:buFont typeface="+mj-lt"/>
              <a:buAutoNum type="arabicPeriod"/>
            </a:pPr>
            <a:r>
              <a:rPr lang="en-US" sz="2000" i="1" dirty="0" smtClean="0">
                <a:solidFill>
                  <a:srgbClr val="FFFF00"/>
                </a:solidFill>
                <a:cs typeface="Calibri" pitchFamily="34" charset="0"/>
              </a:rPr>
              <a:t>k</a:t>
            </a:r>
            <a:r>
              <a:rPr lang="en-US" sz="2000" dirty="0" smtClean="0">
                <a:solidFill>
                  <a:srgbClr val="FFFF00"/>
                </a:solidFill>
                <a:cs typeface="Calibri" pitchFamily="34" charset="0"/>
              </a:rPr>
              <a:t>-separability </a:t>
            </a:r>
            <a:r>
              <a:rPr lang="en-US" sz="2000" dirty="0" smtClean="0">
                <a:cs typeface="Calibri" pitchFamily="34" charset="0"/>
              </a:rPr>
              <a:t>defines complexity classes for non-separable data. </a:t>
            </a:r>
          </a:p>
          <a:p>
            <a:pPr marL="457200" indent="-457200" eaLnBrk="1" hangingPunct="1">
              <a:buSzPct val="100000"/>
              <a:buFont typeface="+mj-lt"/>
              <a:buAutoNum type="arabicPeriod"/>
            </a:pPr>
            <a:r>
              <a:rPr lang="en-US" sz="2000" dirty="0" smtClean="0">
                <a:cs typeface="Calibri" pitchFamily="34" charset="0"/>
              </a:rPr>
              <a:t>Similarity-based framework enables meta-learning as search in the model space, heterogeneous systems add fine granularity.</a:t>
            </a:r>
          </a:p>
          <a:p>
            <a:pPr marL="457200" indent="-457200" eaLnBrk="1" hangingPunct="1">
              <a:buSzPct val="100000"/>
              <a:buFont typeface="+mj-lt"/>
              <a:buAutoNum type="arabicPeriod"/>
            </a:pPr>
            <a:r>
              <a:rPr lang="en-US" sz="2000" dirty="0" smtClean="0">
                <a:cs typeface="Calibri" pitchFamily="34" charset="0"/>
              </a:rPr>
              <a:t>Transformation-based learning shows the need for component-based approach to DM, discovery of simplest models and support features.</a:t>
            </a:r>
          </a:p>
          <a:p>
            <a:pPr marL="457200" indent="-457200" eaLnBrk="1" hangingPunct="1">
              <a:buSzPct val="100000"/>
              <a:buFont typeface="+mj-lt"/>
              <a:buAutoNum type="arabicPeriod"/>
            </a:pPr>
            <a:r>
              <a:rPr lang="en-US" sz="2000" dirty="0" smtClean="0">
                <a:cs typeface="Calibri" pitchFamily="34" charset="0"/>
              </a:rPr>
              <a:t>SFM and ULM may do more than SVMs. </a:t>
            </a:r>
          </a:p>
          <a:p>
            <a:pPr marL="457200" indent="-457200" eaLnBrk="1" hangingPunct="1">
              <a:buSzPct val="100000"/>
              <a:buFont typeface="+mj-lt"/>
              <a:buAutoNum type="arabicPeriod"/>
            </a:pPr>
            <a:r>
              <a:rPr lang="en-US" sz="2000" dirty="0" smtClean="0">
                <a:cs typeface="Calibri" pitchFamily="34" charset="0"/>
              </a:rPr>
              <a:t>Meta-learning should replace experts in automatically creating new optimal learning methods on demand.</a:t>
            </a:r>
            <a:br>
              <a:rPr lang="en-US" sz="2000" dirty="0" smtClean="0">
                <a:cs typeface="Calibri" pitchFamily="34" charset="0"/>
              </a:rPr>
            </a:br>
            <a:r>
              <a:rPr lang="en-US" sz="1000" dirty="0" smtClean="0">
                <a:cs typeface="Calibri" pitchFamily="34" charset="0"/>
              </a:rPr>
              <a:t> </a:t>
            </a:r>
          </a:p>
          <a:p>
            <a:pPr marL="355600" indent="-355600" eaLnBrk="1" hangingPunct="1">
              <a:buFontTx/>
              <a:buNone/>
            </a:pPr>
            <a:r>
              <a:rPr lang="en-US" sz="2000" dirty="0" smtClean="0">
                <a:solidFill>
                  <a:srgbClr val="FFFF00"/>
                </a:solidFill>
                <a:cs typeface="Calibri" pitchFamily="34" charset="0"/>
              </a:rPr>
              <a:t>	Many things to finish … Can deep learning do the same?   </a:t>
            </a:r>
          </a:p>
        </p:txBody>
      </p:sp>
      <p:pic>
        <p:nvPicPr>
          <p:cNvPr id="655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025" y="160338"/>
            <a:ext cx="9223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0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Meta-Learning in Decision Tree Indu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71" y="1116012"/>
            <a:ext cx="3095296" cy="463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16013"/>
            <a:ext cx="30480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28" y="1153031"/>
            <a:ext cx="3048000" cy="459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4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87" y="5440864"/>
            <a:ext cx="7968780" cy="111442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7112" y="4326439"/>
            <a:ext cx="5282730" cy="111442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31750" name="pole tekstowe 1"/>
          <p:cNvSpPr txBox="1">
            <a:spLocks noChangeArrowheads="1"/>
          </p:cNvSpPr>
          <p:nvPr/>
        </p:nvSpPr>
        <p:spPr bwMode="auto">
          <a:xfrm>
            <a:off x="611560" y="260648"/>
            <a:ext cx="486521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Soul or brain: what makes us human? </a:t>
            </a:r>
            <a:br>
              <a:rPr lang="en-US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Interdisciplinary Workshop with theologians, </a:t>
            </a:r>
            <a:br>
              <a:rPr lang="en-US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Toruń 19-21.10.2016</a:t>
            </a:r>
            <a:endParaRPr lang="en-US" dirty="0" smtClean="0">
              <a:solidFill>
                <a:srgbClr val="FFC000"/>
              </a:solidFill>
              <a:latin typeface="Calibri" pitchFamily="34" charset="0"/>
              <a:cs typeface="Calibri" panose="020F0502020204030204" pitchFamily="34" charset="0"/>
              <a:hlinkClick r:id="rId5"/>
            </a:endParaRPr>
          </a:p>
          <a:p>
            <a:pPr eaLnBrk="1" hangingPunct="1"/>
            <a:endParaRPr lang="en-US" dirty="0">
              <a:solidFill>
                <a:srgbClr val="FFC000"/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32" y="3046046"/>
            <a:ext cx="523627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32" y="1435180"/>
            <a:ext cx="523627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5749" y="4892010"/>
            <a:ext cx="1333500" cy="1800225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0" name="pole tekstowe 1"/>
          <p:cNvSpPr txBox="1">
            <a:spLocks noChangeArrowheads="1"/>
          </p:cNvSpPr>
          <p:nvPr/>
        </p:nvSpPr>
        <p:spPr bwMode="auto">
          <a:xfrm>
            <a:off x="6010317" y="282734"/>
            <a:ext cx="3064702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Monthly international developmental seminars  (2017): Infants, learning, </a:t>
            </a:r>
            <a:br>
              <a:rPr lang="en-US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and cognitive development</a:t>
            </a:r>
            <a:br>
              <a:rPr lang="en-US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</a:br>
            <a:r>
              <a:rPr lang="en-US" sz="1200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/>
            </a:r>
            <a:br>
              <a:rPr lang="en-US" sz="1200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Disorders  of consciousness </a:t>
            </a:r>
            <a:br>
              <a:rPr lang="en-US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17-21.09.2017 </a:t>
            </a:r>
          </a:p>
          <a:p>
            <a:pPr eaLnBrk="1" hangingPunct="1"/>
            <a:r>
              <a:rPr lang="en-US" sz="1600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/>
            </a:r>
            <a:br>
              <a:rPr lang="en-US" sz="1600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Autism: science, therapies</a:t>
            </a:r>
            <a:br>
              <a:rPr lang="en-US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</a:br>
            <a:r>
              <a:rPr lang="en-US" dirty="0" smtClean="0">
                <a:solidFill>
                  <a:srgbClr val="FFC000"/>
                </a:solidFill>
                <a:latin typeface="Calibri" pitchFamily="34" charset="0"/>
                <a:cs typeface="Calibri" panose="020F0502020204030204" pitchFamily="34" charset="0"/>
              </a:rPr>
              <a:t>23.05.2017 </a:t>
            </a:r>
          </a:p>
          <a:p>
            <a:pPr eaLnBrk="1" hangingPunct="1"/>
            <a:endParaRPr lang="en-US" dirty="0">
              <a:solidFill>
                <a:srgbClr val="FFC000"/>
              </a:solidFill>
              <a:latin typeface="Calibri" pitchFamily="34" charset="0"/>
              <a:cs typeface="Calibri" panose="020F0502020204030204" pitchFamily="34" charset="0"/>
            </a:endParaRPr>
          </a:p>
        </p:txBody>
      </p:sp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421" y="3348588"/>
            <a:ext cx="268605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0012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68312" y="796330"/>
            <a:ext cx="3311600" cy="1800200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for synchronization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your neurons</a:t>
            </a:r>
            <a:endParaRPr lang="en-US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11188" y="5672138"/>
            <a:ext cx="81375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    Times New Roman CE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    Times New Roman CE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    Times New Roman CE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15000"/>
              <a:defRPr sz="2000">
                <a:solidFill>
                  <a:schemeClr val="tx1"/>
                </a:solidFill>
                <a:latin typeface="    Times New Roman CE"/>
              </a:defRPr>
            </a:lvl9pPr>
          </a:lstStyle>
          <a:p>
            <a:pPr algn="ctr" eaLnBrk="1" hangingPunct="1">
              <a:spcBef>
                <a:spcPct val="50000"/>
              </a:spcBef>
              <a:buClr>
                <a:srgbClr val="775F55"/>
              </a:buClr>
              <a:buSzPct val="115000"/>
              <a:defRPr/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Google: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W.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Duch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/>
            </a:r>
            <a:b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=&gt; talks</a:t>
            </a:r>
            <a:r>
              <a:rPr lang="pl-PL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,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papers</a:t>
            </a:r>
            <a:r>
              <a:rPr lang="pl-PL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, </a:t>
            </a:r>
            <a:r>
              <a:rPr 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projects, lectures </a:t>
            </a:r>
            <a:r>
              <a:rPr lang="pl-PL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… 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</p:txBody>
      </p:sp>
      <p:pic>
        <p:nvPicPr>
          <p:cNvPr id="9523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913063"/>
            <a:ext cx="25923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810518"/>
            <a:ext cx="3948113" cy="455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9793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09" y="2968028"/>
            <a:ext cx="7772400" cy="792163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marL="457200" indent="-457200">
              <a:defRPr/>
            </a:pPr>
            <a:r>
              <a:rPr lang="en-US" dirty="0" smtClean="0"/>
              <a:t>Understanding </a:t>
            </a:r>
            <a:r>
              <a:rPr lang="en-US" dirty="0"/>
              <a:t>NN functions</a:t>
            </a:r>
          </a:p>
        </p:txBody>
      </p:sp>
    </p:spTree>
    <p:extLst>
      <p:ext uri="{BB962C8B-B14F-4D97-AF65-F5344CB8AC3E}">
        <p14:creationId xmlns:p14="http://schemas.microsoft.com/office/powerpoint/2010/main" val="270153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792163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marL="457200" indent="-457200">
              <a:defRPr/>
            </a:pPr>
            <a:r>
              <a:rPr lang="en-US" dirty="0" smtClean="0"/>
              <a:t>Visualization of NN mappings</a:t>
            </a:r>
            <a:endParaRPr lang="en-US" dirty="0"/>
          </a:p>
        </p:txBody>
      </p:sp>
      <p:sp>
        <p:nvSpPr>
          <p:cNvPr id="242691" name="Rectangle 3"/>
          <p:cNvSpPr>
            <a:spLocks noGrp="1" noChangeArrowheads="1"/>
          </p:cNvSpPr>
          <p:nvPr>
            <p:ph idx="1"/>
          </p:nvPr>
        </p:nvSpPr>
        <p:spPr>
          <a:xfrm>
            <a:off x="476250" y="1041400"/>
            <a:ext cx="8441412" cy="1602212"/>
          </a:xfrm>
          <a:noFill/>
        </p:spPr>
        <p:txBody>
          <a:bodyPr lIns="92075" tIns="46038" rIns="92075" bIns="46038"/>
          <a:lstStyle/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FFCC66"/>
              </a:buClr>
              <a:buSzPct val="115000"/>
              <a:buNone/>
              <a:defRPr/>
            </a:pPr>
            <a:r>
              <a:rPr lang="en-US" dirty="0" smtClean="0">
                <a:cs typeface="Calibri" panose="020F0502020204030204" pitchFamily="34" charset="0"/>
              </a:rPr>
              <a:t>Problem: NN are black boxes, dangerous to use. Can we trust NN solutions? </a:t>
            </a:r>
            <a:endParaRPr lang="pl-PL" sz="1200" dirty="0" smtClean="0">
              <a:solidFill>
                <a:srgbClr val="EAEAEA"/>
              </a:solidFill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Clr>
                <a:srgbClr val="FFCC66"/>
              </a:buClr>
              <a:buNone/>
              <a:defRPr/>
            </a:pPr>
            <a:r>
              <a:rPr lang="en-US" dirty="0" smtClean="0">
                <a:solidFill>
                  <a:srgbClr val="EAEAEA"/>
                </a:solidFill>
                <a:cs typeface="Calibri" panose="020F0502020204030204" pitchFamily="34" charset="0"/>
              </a:rPr>
              <a:t>Partial solution: visualize error surfaces; </a:t>
            </a:r>
            <a:br>
              <a:rPr lang="en-US" dirty="0" smtClean="0">
                <a:solidFill>
                  <a:srgbClr val="EAEAEA"/>
                </a:solidFill>
                <a:cs typeface="Calibri" panose="020F0502020204030204" pitchFamily="34" charset="0"/>
              </a:rPr>
            </a:br>
            <a:r>
              <a:rPr lang="en-US" dirty="0" smtClean="0">
                <a:solidFill>
                  <a:srgbClr val="EAEAEA"/>
                </a:solidFill>
                <a:cs typeface="Calibri" panose="020F0502020204030204" pitchFamily="34" charset="0"/>
              </a:rPr>
              <a:t>visualize activity </a:t>
            </a:r>
            <a:r>
              <a:rPr lang="en-US" dirty="0">
                <a:solidFill>
                  <a:srgbClr val="EAEAEA"/>
                </a:solidFill>
                <a:cs typeface="Calibri" panose="020F0502020204030204" pitchFamily="34" charset="0"/>
              </a:rPr>
              <a:t>of hidden/output neurons on </a:t>
            </a:r>
            <a:r>
              <a:rPr lang="en-US" dirty="0" smtClean="0">
                <a:solidFill>
                  <a:srgbClr val="EAEAEA"/>
                </a:solidFill>
                <a:cs typeface="Calibri" panose="020F0502020204030204" pitchFamily="34" charset="0"/>
              </a:rPr>
              <a:t>known </a:t>
            </a:r>
            <a:r>
              <a:rPr lang="en-US" dirty="0" err="1" smtClean="0">
                <a:solidFill>
                  <a:srgbClr val="EAEAEA"/>
                </a:solidFill>
                <a:cs typeface="Calibri" panose="020F0502020204030204" pitchFamily="34" charset="0"/>
              </a:rPr>
              <a:t>data+add</a:t>
            </a:r>
            <a:r>
              <a:rPr lang="en-US" dirty="0" smtClean="0">
                <a:solidFill>
                  <a:srgbClr val="EAEAEA"/>
                </a:solidFill>
                <a:cs typeface="Calibri" panose="020F0502020204030204" pitchFamily="34" charset="0"/>
              </a:rPr>
              <a:t> some noise to investigate stability of NN mapping, convergence, compare different solutions, effects of regularization, type of functions/networks.  </a:t>
            </a: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480538" y="2965249"/>
            <a:ext cx="8473340" cy="333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Aft>
                <a:spcPts val="1200"/>
              </a:spcAft>
              <a:buClr>
                <a:srgbClr val="FFCC66"/>
              </a:buClr>
              <a:buSzPct val="115000"/>
              <a:defRPr/>
            </a:pPr>
            <a:r>
              <a:rPr lang="en-US" dirty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Visualization of multi-dimensional trajectories </a:t>
            </a:r>
            <a:r>
              <a:rPr lang="en-US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weight space on error 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surfaces. </a:t>
            </a:r>
          </a:p>
          <a:p>
            <a:pPr marL="342900" indent="-342900">
              <a:spcAft>
                <a:spcPts val="1200"/>
              </a:spcAft>
              <a:buClr>
                <a:srgbClr val="FFCC66"/>
              </a:buClr>
              <a:buSzPct val="115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Kordos, M., &amp; Duch, W. (2005). A survey of factors influencing MLP error surface. Control and Cybernetics 33(4), 611–631</a:t>
            </a:r>
            <a:r>
              <a:rPr lang="en-US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200" dirty="0" smtClean="0">
              <a:solidFill>
                <a:srgbClr val="EAEAE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  <a:buClr>
                <a:srgbClr val="FFCC66"/>
              </a:buClr>
              <a:buSzPct val="115000"/>
              <a:defRPr/>
            </a:pPr>
            <a:r>
              <a:rPr lang="en-US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Hidden secrets of neural networks. ICAISC </a:t>
            </a:r>
            <a:r>
              <a:rPr lang="en-US" dirty="0" err="1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Zakopane</a:t>
            </a:r>
            <a:r>
              <a:rPr lang="en-US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Poland, June 2004 </a:t>
            </a:r>
            <a:endParaRPr lang="en-US" sz="1200" dirty="0" smtClean="0">
              <a:solidFill>
                <a:srgbClr val="EAEAE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FFCC66"/>
              </a:buClr>
              <a:buSzPct val="115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Duch W, Visualization of hidden node activity in neural networks: </a:t>
            </a:r>
            <a:b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I &amp; II. Visualization methods. LN in AI 3070 (2004) 38-43; 44-49</a:t>
            </a:r>
          </a:p>
          <a:p>
            <a:pPr marL="457200" indent="-457200">
              <a:spcAft>
                <a:spcPts val="1200"/>
              </a:spcAft>
              <a:buClr>
                <a:srgbClr val="FFCC66"/>
              </a:buClr>
              <a:buSzPct val="115000"/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Duch W, Internal representations of multi-layered perceptrons.</a:t>
            </a:r>
            <a:b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Issues in Intelligent Systems: Paradigms. 2005, pp. 49-62.</a:t>
            </a:r>
          </a:p>
          <a:p>
            <a:pPr>
              <a:spcAft>
                <a:spcPts val="1200"/>
              </a:spcAft>
              <a:buClr>
                <a:srgbClr val="FFCC66"/>
              </a:buClr>
              <a:buSzPct val="115000"/>
              <a:defRPr/>
            </a:pPr>
            <a:endParaRPr lang="en-US" dirty="0" smtClean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0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774700"/>
          </a:xfr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r>
              <a:rPr lang="en-US" altLang="pl-PL" dirty="0" smtClean="0"/>
              <a:t>Trajectories of MLP weights</a:t>
            </a:r>
            <a:endParaRPr lang="en-US" altLang="pl-PL" dirty="0"/>
          </a:p>
        </p:txBody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125538"/>
            <a:ext cx="8281988" cy="1150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marL="0" indent="0">
              <a:buNone/>
            </a:pPr>
            <a:r>
              <a:rPr lang="en-US" altLang="pl-PL" dirty="0"/>
              <a:t>Take weights </a:t>
            </a:r>
            <a:r>
              <a:rPr lang="en-US" altLang="pl-PL" i="1" dirty="0"/>
              <a:t>W</a:t>
            </a:r>
            <a:r>
              <a:rPr lang="en-US" altLang="pl-PL" i="1" baseline="-25000" dirty="0"/>
              <a:t>i</a:t>
            </a:r>
            <a:r>
              <a:rPr lang="en-US" altLang="pl-PL" dirty="0"/>
              <a:t> </a:t>
            </a:r>
            <a:r>
              <a:rPr lang="en-US" altLang="pl-PL" dirty="0" smtClean="0"/>
              <a:t> from </a:t>
            </a:r>
            <a:r>
              <a:rPr lang="en-US" altLang="pl-PL" dirty="0"/>
              <a:t>iterations </a:t>
            </a:r>
            <a:r>
              <a:rPr lang="en-US" altLang="pl-PL" i="1" dirty="0"/>
              <a:t>i</a:t>
            </a:r>
            <a:r>
              <a:rPr lang="en-US" altLang="pl-PL" dirty="0"/>
              <a:t>=1..K; </a:t>
            </a:r>
            <a:r>
              <a:rPr lang="en-US" altLang="pl-PL" dirty="0" smtClean="0"/>
              <a:t>do PCA </a:t>
            </a:r>
            <a:r>
              <a:rPr lang="en-US" altLang="pl-PL" dirty="0"/>
              <a:t>on </a:t>
            </a:r>
            <a:r>
              <a:rPr lang="en-US" altLang="pl-PL" i="1" dirty="0"/>
              <a:t>W</a:t>
            </a:r>
            <a:r>
              <a:rPr lang="en-US" altLang="pl-PL" i="1" baseline="-25000" dirty="0"/>
              <a:t>i</a:t>
            </a:r>
            <a:r>
              <a:rPr lang="en-US" altLang="pl-PL" dirty="0"/>
              <a:t> </a:t>
            </a:r>
            <a:r>
              <a:rPr lang="en-US" altLang="pl-PL" dirty="0" smtClean="0"/>
              <a:t> covariance matrix. Captures </a:t>
            </a:r>
            <a:r>
              <a:rPr lang="en-US" altLang="pl-PL" dirty="0"/>
              <a:t>95-95% variance </a:t>
            </a:r>
            <a:r>
              <a:rPr lang="en-US" altLang="pl-PL" dirty="0" smtClean="0"/>
              <a:t>of the training data with just two vectors. Error functions </a:t>
            </a:r>
            <a:r>
              <a:rPr lang="en-US" altLang="pl-PL" dirty="0"/>
              <a:t>in 2D </a:t>
            </a:r>
            <a:r>
              <a:rPr lang="en-US" altLang="pl-PL" dirty="0" smtClean="0"/>
              <a:t>PCA shows </a:t>
            </a:r>
            <a:r>
              <a:rPr lang="en-US" altLang="pl-PL" dirty="0"/>
              <a:t>realistic learning </a:t>
            </a:r>
            <a:r>
              <a:rPr lang="en-US" altLang="pl-PL" dirty="0" smtClean="0"/>
              <a:t>trajectories!</a:t>
            </a:r>
            <a:endParaRPr lang="en-US" altLang="pl-PL" dirty="0"/>
          </a:p>
        </p:txBody>
      </p:sp>
      <p:sp>
        <p:nvSpPr>
          <p:cNvPr id="563204" name="Rectangle 4"/>
          <p:cNvSpPr>
            <a:spLocks noChangeArrowheads="1"/>
          </p:cNvSpPr>
          <p:nvPr/>
        </p:nvSpPr>
        <p:spPr bwMode="auto">
          <a:xfrm>
            <a:off x="468313" y="5157788"/>
            <a:ext cx="8567737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1271588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679575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20875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49555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95275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340995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86715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432435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Clr>
                <a:srgbClr val="FFCC66"/>
              </a:buClr>
              <a:buFontTx/>
              <a:buNone/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local minima found. Many large flat plains and valleys. </a:t>
            </a:r>
            <a:b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initializations followed by short runs will find good solution. </a:t>
            </a:r>
          </a:p>
          <a:p>
            <a:pPr>
              <a:buClr>
                <a:srgbClr val="FFCC66"/>
              </a:buClr>
              <a:buFontTx/>
              <a:buNone/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far from decision borders has almost no influence, the main reduction of MSE is achieved by increasing ||W||, sharpening sigmoidal functions. </a:t>
            </a:r>
          </a:p>
        </p:txBody>
      </p:sp>
      <p:pic>
        <p:nvPicPr>
          <p:cNvPr id="5632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276475"/>
            <a:ext cx="5494337" cy="276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3206" name="Text Box 6"/>
          <p:cNvSpPr txBox="1">
            <a:spLocks noChangeArrowheads="1"/>
          </p:cNvSpPr>
          <p:nvPr/>
        </p:nvSpPr>
        <p:spPr bwMode="auto">
          <a:xfrm>
            <a:off x="7019925" y="2708275"/>
            <a:ext cx="18002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FFCC66"/>
              </a:buClr>
              <a:buSzPct val="115000"/>
            </a:pPr>
            <a:r>
              <a:rPr lang="en-US" alt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M. Kordos </a:t>
            </a:r>
            <a:br>
              <a:rPr lang="en-US" alt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W. Duch (2005)</a:t>
            </a:r>
            <a:endParaRPr lang="pl-PL" altLang="pl-PL" dirty="0" smtClean="0">
              <a:solidFill>
                <a:srgbClr val="EAEAE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24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774700"/>
          </a:xfrm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Dynamics of learning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25538"/>
            <a:ext cx="8137525" cy="503237"/>
          </a:xfrm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altLang="en-US" sz="2200" dirty="0" smtClean="0">
                <a:cs typeface="Calibri" panose="020F0502020204030204" pitchFamily="34" charset="0"/>
              </a:rPr>
              <a:t>Output images of the training data vectors mapped by NN: 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539750" y="4724400"/>
            <a:ext cx="8353425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61950" indent="-361950"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  <a:buFontTx/>
              <a:buChar char="•"/>
            </a:pP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Left: hypothyroid with 3 neurons the network will always under-fit the data, unable to separate small classes. </a:t>
            </a:r>
            <a:endParaRPr lang="pl-PL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  <a:buFontTx/>
              <a:buChar char="•"/>
            </a:pP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Right: even if 6 hidden neurons are used problems with convergence may arise in some runs.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  <a:buFontTx/>
              <a:buChar char="•"/>
            </a:pP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Stop further learning, start from another initialization. </a:t>
            </a:r>
          </a:p>
        </p:txBody>
      </p:sp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351155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700213"/>
            <a:ext cx="34417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50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774700"/>
          </a:xfrm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Promising convergence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25538"/>
            <a:ext cx="8297422" cy="830011"/>
          </a:xfrm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mar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dirty="0" smtClean="0"/>
              <a:t>SCG training, network structure 21-8-3. </a:t>
            </a:r>
            <a:br>
              <a:rPr lang="en-US" altLang="en-US" sz="2200" dirty="0" smtClean="0"/>
            </a:br>
            <a:r>
              <a:rPr lang="en-US" altLang="en-US" sz="2200" dirty="0" smtClean="0"/>
              <a:t>Output vectors displayed. Ideal results: (1,0,0), or (0,1,0) or (0,0,1).  </a:t>
            </a:r>
            <a:endParaRPr lang="pl-PL" altLang="en-US" sz="2200" dirty="0" smtClean="0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468313" y="5229225"/>
            <a:ext cx="83534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Two 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runs, intermediate solutions 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after 100 iterations, 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	left 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164 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right 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197 errors.</a:t>
            </a:r>
          </a:p>
        </p:txBody>
      </p:sp>
      <p:grpSp>
        <p:nvGrpSpPr>
          <p:cNvPr id="2" name="Grupa 1"/>
          <p:cNvGrpSpPr/>
          <p:nvPr/>
        </p:nvGrpSpPr>
        <p:grpSpPr>
          <a:xfrm>
            <a:off x="684213" y="2223915"/>
            <a:ext cx="7335837" cy="2825750"/>
            <a:chOff x="684213" y="1916113"/>
            <a:chExt cx="7335837" cy="2825750"/>
          </a:xfrm>
        </p:grpSpPr>
        <p:pic>
          <p:nvPicPr>
            <p:cNvPr id="1024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13" y="1916113"/>
              <a:ext cx="3422650" cy="282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6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989138"/>
              <a:ext cx="3448050" cy="2736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753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774700"/>
          </a:xfrm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Converged ...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25538"/>
            <a:ext cx="8137525" cy="719137"/>
          </a:xfrm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mar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dirty="0" smtClean="0"/>
              <a:t>Two very good converged solutions after 1</a:t>
            </a:r>
            <a:r>
              <a:rPr lang="pl-PL" altLang="en-US" sz="2200" dirty="0" smtClean="0"/>
              <a:t>9</a:t>
            </a:r>
            <a:r>
              <a:rPr lang="en-US" altLang="en-US" sz="2200" dirty="0" smtClean="0"/>
              <a:t> K and 22 K iterations, SCG training, 21-8-3, both cases 1 error, ~ same MSE. </a:t>
            </a:r>
            <a:endParaRPr lang="pl-PL" altLang="en-US" sz="2200" dirty="0" smtClean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13138" y="4878850"/>
            <a:ext cx="8469497" cy="178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Left: 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green–blue 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potential mixing; right: 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blue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red 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classes mixing. Networks are over-confident and not stable, weights are very large, </a:t>
            </a:r>
            <a:r>
              <a:rPr lang="en-US" alt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sigmoids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are step-like, decision borders are very sharp, 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most training vectors 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are mapped to a single 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point, output is (1,0,0) etc.  </a:t>
            </a:r>
            <a:b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New data near decision boundaries may fall on a wrong side.  </a:t>
            </a:r>
            <a:endParaRPr lang="pl-PL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26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61960"/>
            <a:ext cx="3422650" cy="278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961960"/>
            <a:ext cx="34417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34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774700"/>
          </a:xfrm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Adding regularization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25538"/>
            <a:ext cx="8137525" cy="719137"/>
          </a:xfrm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mar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200" dirty="0" smtClean="0"/>
              <a:t>Regularization expands output clusters, but solution is more smooth and stable; below </a:t>
            </a:r>
            <a:r>
              <a:rPr lang="en-US" altLang="en-US" sz="2200" dirty="0" smtClean="0">
                <a:solidFill>
                  <a:srgbClr val="FFFF00"/>
                </a:solidFill>
                <a:latin typeface="Symbol" pitchFamily="18" charset="2"/>
              </a:rPr>
              <a:t>a</a:t>
            </a:r>
            <a:r>
              <a:rPr lang="en-US" altLang="en-US" sz="2200" dirty="0" smtClean="0">
                <a:solidFill>
                  <a:srgbClr val="FFFF00"/>
                </a:solidFill>
              </a:rPr>
              <a:t>=0.01 regularization </a:t>
            </a:r>
            <a:r>
              <a:rPr lang="en-US" altLang="en-US" sz="2200" dirty="0" smtClean="0"/>
              <a:t>is used. </a:t>
            </a:r>
            <a:endParaRPr lang="pl-PL" altLang="en-US" sz="2200" dirty="0" smtClean="0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11188" y="5084762"/>
            <a:ext cx="8066647" cy="154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Left: solution with 12 hidden neurons, 2 errors; </a:t>
            </a:r>
            <a:b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Right: small variance (0.001) noise 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perturbation, 5 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additional 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vectors 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per one training vector 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added =&gt; many errors appear. </a:t>
            </a:r>
            <a:b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Still regularization is too small. </a:t>
            </a:r>
            <a:endParaRPr lang="en-US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29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989138"/>
            <a:ext cx="343535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89138"/>
            <a:ext cx="3429000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56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774700"/>
          </a:xfrm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MLP/RBF Wine solution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125538"/>
            <a:ext cx="8137525" cy="1079500"/>
          </a:xfrm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altLang="en-US" sz="2200" dirty="0" smtClean="0"/>
              <a:t>Wine data</a:t>
            </a:r>
            <a:r>
              <a:rPr lang="pl-PL" altLang="en-US" sz="2200" dirty="0" smtClean="0"/>
              <a:t>, 8-2-3 MLP and 8-</a:t>
            </a:r>
            <a:r>
              <a:rPr lang="en-US" altLang="en-US" sz="2200" dirty="0" smtClean="0"/>
              <a:t>6-3 RBF networks. </a:t>
            </a:r>
            <a:r>
              <a:rPr lang="pl-PL" altLang="en-US" sz="2200" dirty="0" smtClean="0"/>
              <a:t/>
            </a:r>
            <a:br>
              <a:rPr lang="pl-PL" altLang="en-US" sz="2200" dirty="0" smtClean="0"/>
            </a:br>
            <a:r>
              <a:rPr lang="en-US" altLang="en-US" sz="2200" dirty="0" smtClean="0"/>
              <a:t>Perfect solutions may be dangerous! Add some noise to inputs to check for overfitting and see classification margins. 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611188" y="5661025"/>
            <a:ext cx="79914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eaLnBrk="0" hangingPunct="0">
              <a:tabLst>
                <a:tab pos="0" algn="l"/>
                <a:tab pos="9048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tabLst>
                <a:tab pos="0" algn="l"/>
                <a:tab pos="9048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tabLst>
                <a:tab pos="0" algn="l"/>
                <a:tab pos="9048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tabLst>
                <a:tab pos="0" algn="l"/>
                <a:tab pos="9048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tabLst>
                <a:tab pos="0" algn="l"/>
                <a:tab pos="9048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48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48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48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488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RBF always provides soft decision 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borders, not 0-1 outputs, but still separable clusters, more 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stable 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when small perturbations are added.</a:t>
            </a:r>
            <a:endParaRPr lang="en-US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3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052" y="2287587"/>
            <a:ext cx="3810000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ine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800" y="2225675"/>
            <a:ext cx="3992563" cy="314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6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88942"/>
            <a:ext cx="7772400" cy="774700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NeuroCog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projects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416571"/>
            <a:ext cx="8461375" cy="5052483"/>
          </a:xfrm>
        </p:spPr>
        <p:txBody>
          <a:bodyPr lIns="92075" tIns="46038" rIns="92075" bIns="46038"/>
          <a:lstStyle/>
          <a:p>
            <a:pPr marL="0" indent="0">
              <a:spcBef>
                <a:spcPts val="0"/>
              </a:spcBef>
              <a:spcAft>
                <a:spcPts val="300"/>
              </a:spcAft>
              <a:buFontTx/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  <a:cs typeface="Calibri" panose="020F0502020204030204" pitchFamily="34" charset="0"/>
              </a:rPr>
              <a:t>Neurocognitive Informatics</a:t>
            </a:r>
            <a:r>
              <a:rPr lang="en-US" sz="2400" dirty="0" smtClean="0">
                <a:cs typeface="Calibri" panose="020F0502020204030204" pitchFamily="34" charset="0"/>
              </a:rPr>
              <a:t>: understanding complex </a:t>
            </a:r>
            <a:br>
              <a:rPr lang="en-US" sz="2400" dirty="0" smtClean="0">
                <a:cs typeface="Calibri" panose="020F0502020204030204" pitchFamily="34" charset="0"/>
              </a:rPr>
            </a:br>
            <a:r>
              <a:rPr lang="en-US" sz="2400" dirty="0" smtClean="0">
                <a:cs typeface="Calibri" panose="020F0502020204030204" pitchFamily="34" charset="0"/>
              </a:rPr>
              <a:t>cognition =&gt; creating algorithms that work in similar way. </a:t>
            </a:r>
            <a:br>
              <a:rPr lang="en-US" sz="2400" dirty="0" smtClean="0">
                <a:cs typeface="Calibri" panose="020F0502020204030204" pitchFamily="34" charset="0"/>
              </a:rPr>
            </a:br>
            <a:endParaRPr lang="en-US" sz="1000" dirty="0" smtClean="0">
              <a:cs typeface="Calibri" panose="020F0502020204030204" pitchFamily="34" charset="0"/>
            </a:endParaRP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dirty="0" smtClean="0">
                <a:cs typeface="Calibri" panose="020F0502020204030204" pitchFamily="34" charset="0"/>
              </a:rPr>
              <a:t>Computational creativity, insight, intuition, imagery.</a:t>
            </a: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dirty="0" smtClean="0">
                <a:cs typeface="Calibri" panose="020F0502020204030204" pitchFamily="34" charset="0"/>
              </a:rPr>
              <a:t>Imagery agnosia, </a:t>
            </a:r>
            <a:r>
              <a:rPr lang="en-US" sz="2200" dirty="0" err="1" smtClean="0">
                <a:cs typeface="Calibri" panose="020F0502020204030204" pitchFamily="34" charset="0"/>
              </a:rPr>
              <a:t>amusia</a:t>
            </a:r>
            <a:r>
              <a:rPr lang="en-US" sz="2200" dirty="0" smtClean="0">
                <a:cs typeface="Calibri" panose="020F0502020204030204" pitchFamily="34" charset="0"/>
              </a:rPr>
              <a:t>, musical talent.</a:t>
            </a: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dirty="0" smtClean="0">
                <a:cs typeface="Calibri" panose="020F0502020204030204" pitchFamily="34" charset="0"/>
              </a:rPr>
              <a:t>Neurocognitive approach to language, word games.  </a:t>
            </a: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dirty="0" smtClean="0">
                <a:cs typeface="Calibri" panose="020F0502020204030204" pitchFamily="34" charset="0"/>
              </a:rPr>
              <a:t>Brain stem models &amp; consciousness in artificial systems.</a:t>
            </a: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dirty="0" smtClean="0">
                <a:cs typeface="Calibri" panose="020F0502020204030204" pitchFamily="34" charset="0"/>
              </a:rPr>
              <a:t>Medical information retrieval, analysis, visualization. </a:t>
            </a: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dirty="0" smtClean="0">
                <a:cs typeface="Calibri" panose="020F0502020204030204" pitchFamily="34" charset="0"/>
              </a:rPr>
              <a:t>Comprehensive theory of autism, ADHD, phenomics, education. </a:t>
            </a: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dirty="0" smtClean="0">
                <a:cs typeface="Calibri" panose="020F0502020204030204" pitchFamily="34" charset="0"/>
              </a:rPr>
              <a:t>Understanding neurodynamics, EEG signals, neurofeedback.</a:t>
            </a: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dirty="0" smtClean="0">
                <a:cs typeface="Calibri" panose="020F0502020204030204" pitchFamily="34" charset="0"/>
              </a:rPr>
              <a:t>Geometric theory of brain-mind processes. </a:t>
            </a: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dirty="0" smtClean="0">
                <a:cs typeface="Calibri" panose="020F0502020204030204" pitchFamily="34" charset="0"/>
              </a:rPr>
              <a:t>Infants: observation, perception/WM development. </a:t>
            </a:r>
          </a:p>
          <a:p>
            <a:pPr marL="361950" indent="-361950" eaLnBrk="1" hangingPunct="1">
              <a:spcBef>
                <a:spcPts val="0"/>
              </a:spcBef>
              <a:spcAft>
                <a:spcPts val="300"/>
              </a:spcAft>
              <a:defRPr/>
            </a:pPr>
            <a:r>
              <a:rPr lang="en-US" sz="2200" dirty="0" smtClean="0">
                <a:cs typeface="Calibri" panose="020F0502020204030204" pitchFamily="34" charset="0"/>
              </a:rPr>
              <a:t>Neural determinism, free will &amp; social consequences.</a:t>
            </a:r>
            <a:endParaRPr lang="en-US" sz="2200" dirty="0">
              <a:cs typeface="Calibri" panose="020F0502020204030204" pitchFamily="34" charset="0"/>
            </a:endParaRPr>
          </a:p>
        </p:txBody>
      </p:sp>
      <p:pic>
        <p:nvPicPr>
          <p:cNvPr id="276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723" y="0"/>
            <a:ext cx="1787221" cy="185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79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774700"/>
          </a:xfrm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mtClean="0"/>
              <a:t>What is inside?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25538"/>
            <a:ext cx="8137525" cy="935037"/>
          </a:xfrm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altLang="en-US" sz="2200" dirty="0" smtClean="0"/>
              <a:t>Many types of internal representations may look identical</a:t>
            </a:r>
          </a:p>
          <a:p>
            <a:pPr marL="0" indent="0" eaLnBrk="1" hangingPunct="1">
              <a:buFontTx/>
              <a:buNone/>
            </a:pPr>
            <a:r>
              <a:rPr lang="en-US" altLang="en-US" sz="2200" dirty="0" smtClean="0"/>
              <a:t>from outside, but generalization may depend on them. 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11188" y="2276475"/>
            <a:ext cx="8062912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61950" indent="-36195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Classify different types of internal representations.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Take </a:t>
            </a:r>
            <a:r>
              <a:rPr lang="en-US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permutational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invariance into account: equivalent internal representations may be obtained by re-numbering hidden nodes.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Good internal representations should form compact clusters in the internal space. 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Check if the representations form separable clusters. 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Discover poor representations and stop training.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Analyze adaptive capacity of networks. </a:t>
            </a:r>
          </a:p>
          <a:p>
            <a:pPr eaLnBrk="1" hangingPunct="1"/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..... </a:t>
            </a:r>
          </a:p>
        </p:txBody>
      </p:sp>
    </p:spTree>
    <p:extLst>
      <p:ext uri="{BB962C8B-B14F-4D97-AF65-F5344CB8AC3E}">
        <p14:creationId xmlns:p14="http://schemas.microsoft.com/office/powerpoint/2010/main" val="24214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mtClean="0"/>
              <a:t>Wine: hidden 2D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41438"/>
            <a:ext cx="8208962" cy="1150937"/>
          </a:xfrm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200" dirty="0" smtClean="0"/>
              <a:t>Many solutions in 2D hidden space: which is the best?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200" dirty="0" smtClean="0"/>
              <a:t>Add noise to input data to see how stable the solution is.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200" dirty="0" smtClean="0"/>
              <a:t>Here each X =&gt; 10 points </a:t>
            </a:r>
            <a:r>
              <a:rPr lang="en-US" altLang="en-US" sz="2200" dirty="0" err="1" smtClean="0"/>
              <a:t>X+Gaussian</a:t>
            </a:r>
            <a:r>
              <a:rPr lang="en-US" altLang="en-US" sz="2200" dirty="0" smtClean="0"/>
              <a:t> noise with 0.05 variance. 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03" y="2492199"/>
            <a:ext cx="4111905" cy="307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909" y="2492198"/>
            <a:ext cx="4204491" cy="3079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11103" y="5707063"/>
            <a:ext cx="8208962" cy="115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80000"/>
              </a:lnSpc>
              <a:buFontTx/>
              <a:buNone/>
            </a:pPr>
            <a:r>
              <a:rPr lang="en-US" altLang="en-US" sz="2200" kern="0" dirty="0" smtClean="0"/>
              <a:t>Analysis n higher dimensions done using parallel coordinates, projections to </a:t>
            </a:r>
            <a:r>
              <a:rPr lang="en-US" altLang="en-US" sz="2200" kern="0" dirty="0" err="1" smtClean="0"/>
              <a:t>polyhedra</a:t>
            </a:r>
            <a:r>
              <a:rPr lang="en-US" altLang="en-US" sz="2200" kern="0" dirty="0" smtClean="0"/>
              <a:t>, FSD, SNE and other techniques. </a:t>
            </a:r>
          </a:p>
        </p:txBody>
      </p:sp>
    </p:spTree>
    <p:extLst>
      <p:ext uri="{BB962C8B-B14F-4D97-AF65-F5344CB8AC3E}">
        <p14:creationId xmlns:p14="http://schemas.microsoft.com/office/powerpoint/2010/main" val="238575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Hi-D trajectories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41439"/>
            <a:ext cx="8210082" cy="702514"/>
          </a:xfrm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200" dirty="0" smtClean="0"/>
              <a:t>140 active units (dyslexia model in Emergent neural simulator); </a:t>
            </a:r>
            <a:br>
              <a:rPr lang="en-US" altLang="en-US" sz="2200" dirty="0" smtClean="0"/>
            </a:br>
            <a:r>
              <a:rPr lang="en-US" altLang="en-US" sz="2200" dirty="0" smtClean="0"/>
              <a:t>noisy attractor dynamics, </a:t>
            </a:r>
            <a:r>
              <a:rPr lang="en-US" altLang="en-US" sz="2200" dirty="0"/>
              <a:t>FSD and SNE trajectories with 500 </a:t>
            </a:r>
            <a:r>
              <a:rPr lang="en-US" altLang="en-US" sz="2200" dirty="0" smtClean="0"/>
              <a:t>points.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208" y="2268958"/>
            <a:ext cx="3995062" cy="31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1" y="2024895"/>
            <a:ext cx="4402137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575328" y="5913439"/>
            <a:ext cx="8210082" cy="702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lnSpc>
                <a:spcPct val="80000"/>
              </a:lnSpc>
              <a:buFontTx/>
              <a:buNone/>
            </a:pPr>
            <a:r>
              <a:rPr lang="en-US" altLang="en-US" kern="0" dirty="0" smtClean="0"/>
              <a:t>Thanks to K. Dobosz </a:t>
            </a:r>
            <a:r>
              <a:rPr lang="en-US" altLang="en-US" kern="0" dirty="0" err="1" smtClean="0">
                <a:hlinkClick r:id="rId5"/>
              </a:rPr>
              <a:t>Viser</a:t>
            </a:r>
            <a:r>
              <a:rPr lang="en-US" altLang="en-US" kern="0" dirty="0" smtClean="0">
                <a:hlinkClick r:id="rId5"/>
              </a:rPr>
              <a:t> toolbox</a:t>
            </a:r>
            <a:r>
              <a:rPr lang="en-US" altLang="en-US" kern="0" dirty="0" smtClean="0"/>
              <a:t>, and M. </a:t>
            </a:r>
            <a:r>
              <a:rPr lang="en-US" altLang="en-US" kern="0" dirty="0" err="1" smtClean="0"/>
              <a:t>Orliński</a:t>
            </a:r>
            <a:r>
              <a:rPr lang="en-US" altLang="en-US" kern="0" dirty="0" smtClean="0"/>
              <a:t> SNE implementation. </a:t>
            </a:r>
          </a:p>
        </p:txBody>
      </p:sp>
    </p:spTree>
    <p:extLst>
      <p:ext uri="{BB962C8B-B14F-4D97-AF65-F5344CB8AC3E}">
        <p14:creationId xmlns:p14="http://schemas.microsoft.com/office/powerpoint/2010/main" val="300281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What feedforward NN really do?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41438"/>
            <a:ext cx="8208962" cy="792162"/>
          </a:xfrm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200" dirty="0" smtClean="0">
                <a:cs typeface="Calibri" panose="020F0502020204030204" pitchFamily="34" charset="0"/>
              </a:rPr>
              <a:t>Vector mappings from the input space to hidden space(s), and finally to the output space where data should be separable. 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685800" y="2133599"/>
            <a:ext cx="8287871" cy="435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15000"/>
            </a:pP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Hidden-Output mapping done 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usually by 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perceptrons. 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15000"/>
            </a:pP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A single hidden layer case is analyzed below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15000"/>
            </a:pPr>
            <a:r>
              <a:rPr lang="en-US" altLang="en-US" sz="2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alt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{X</a:t>
            </a:r>
            <a:r>
              <a:rPr lang="en-US" altLang="en-US" sz="2200" baseline="30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} </a:t>
            </a:r>
            <a:r>
              <a:rPr lang="pl-PL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training data, N-dimensional.  </a:t>
            </a:r>
            <a:b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6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{</a:t>
            </a:r>
            <a:r>
              <a:rPr lang="en-US" altLang="en-US" sz="22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pl-PL" altLang="en-US" sz="2200" i="1" baseline="-25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alt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</a:t>
            </a:r>
            <a:r>
              <a:rPr lang="en-US" altLang="en-US" sz="2200" baseline="30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)}</a:t>
            </a:r>
            <a:r>
              <a:rPr lang="pl-PL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pl-PL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mage in the hidden space, </a:t>
            </a:r>
            <a:r>
              <a:rPr lang="pl-PL" alt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alt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=1 .. 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-dim.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15000"/>
            </a:pPr>
            <a:r>
              <a:rPr lang="en-US" alt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 = {</a:t>
            </a:r>
            <a:r>
              <a:rPr lang="en-US" altLang="en-US" sz="22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pl-PL" altLang="en-US" sz="2200" i="1" baseline="-25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{</a:t>
            </a:r>
            <a:r>
              <a:rPr lang="en-US" altLang="en-US" sz="2200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(X</a:t>
            </a:r>
            <a:r>
              <a:rPr lang="en-US" altLang="en-US" sz="2200" baseline="30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en-US" sz="22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)}</a:t>
            </a:r>
            <a:r>
              <a:rPr lang="pl-PL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pl-PL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image 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 the output space, </a:t>
            </a:r>
            <a:r>
              <a:rPr lang="pl-PL" alt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=1 .. 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sz="22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-dim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15000"/>
            </a:pP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NN 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goal: </a:t>
            </a:r>
            <a:r>
              <a:rPr lang="en-US" alt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scatterograms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of  </a:t>
            </a:r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, the image of </a:t>
            </a:r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alt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alt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the hidden space should be linearly separable; internal representations will determine network generalization capabilities and other properties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115000"/>
            </a:pP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Is this a good goal? Can it be easily achieved? </a:t>
            </a:r>
            <a:b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“Universal </a:t>
            </a:r>
            <a:r>
              <a:rPr lang="en-US" altLang="en-US" sz="2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approximator</a:t>
            </a:r>
            <a:r>
              <a:rPr lang="en-US" alt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” theorem is not helpful.  </a:t>
            </a:r>
            <a:endParaRPr lang="en-US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26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Linear separability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800725"/>
            <a:ext cx="8200091" cy="779369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 SVM visualization of Leukemia microarray data, 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Horizontal axis   x=WX, vertical - orthogonal projection.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1290638"/>
            <a:ext cx="5815013" cy="42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48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Approximate separability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800725"/>
            <a:ext cx="8208963" cy="719138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altLang="en-US" sz="2000" smtClean="0"/>
              <a:t>SVM visualization of Heart dataset, overlapping clusters, information in the data is insufficient for perfect classification.</a:t>
            </a: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271588"/>
            <a:ext cx="5784850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20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Rules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800725"/>
            <a:ext cx="8208963" cy="719138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QPC visualization of Monks dataset with simple logical structure, </a:t>
            </a:r>
            <a:br>
              <a:rPr lang="en-US" altLang="en-US" sz="2000" dirty="0" smtClean="0"/>
            </a:br>
            <a:r>
              <a:rPr lang="en-US" altLang="en-US" sz="2000" dirty="0" smtClean="0"/>
              <a:t>two logical rules are needed, or combination of two projections.</a:t>
            </a: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138238"/>
            <a:ext cx="55245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63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Complex distribution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800725"/>
            <a:ext cx="8208963" cy="719138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sz="2000" smtClean="0">
                <a:latin typeface="Calibri" pitchFamily="34" charset="0"/>
                <a:cs typeface="Calibri" pitchFamily="34" charset="0"/>
              </a:rPr>
              <a:t>QPC visualization of concentric rings in 2D with strong noise in remaining 2D; transform: nearest neighbor solutions, combinations of ellipsoidal densities.</a:t>
            </a:r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1114425"/>
            <a:ext cx="6905625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140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Interval transformation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800725"/>
            <a:ext cx="8208963" cy="730250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 8-bit parity data: 9-separability is much easier to achieve than full </a:t>
            </a:r>
            <a:br>
              <a:rPr lang="en-US" altLang="en-US" sz="2000" dirty="0" smtClean="0"/>
            </a:br>
            <a:r>
              <a:rPr lang="en-US" altLang="en-US" sz="2000" dirty="0" smtClean="0"/>
              <a:t>	       linear separability.</a:t>
            </a:r>
            <a:r>
              <a:rPr lang="pl-PL" altLang="en-US" sz="2000" dirty="0" smtClean="0"/>
              <a:t> </a:t>
            </a:r>
            <a:endParaRPr lang="en-US" altLang="en-US" sz="2000" dirty="0" smtClean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249363"/>
            <a:ext cx="5905500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77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Much more complex logic … 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9" y="4831977"/>
            <a:ext cx="8164886" cy="1712258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dirty="0" smtClean="0"/>
              <a:t>Different activations =&gt; same cognitive functions in different context? Complex logic may be needed to learn from this type of data. </a:t>
            </a:r>
          </a:p>
          <a:p>
            <a:pPr marL="0" indent="0" eaLnBrk="1" hangingPunct="1">
              <a:buFontTx/>
              <a:buNone/>
            </a:pPr>
            <a:r>
              <a:rPr lang="en-US" dirty="0" err="1" smtClean="0"/>
              <a:t>Mattar</a:t>
            </a:r>
            <a:r>
              <a:rPr lang="en-US" dirty="0"/>
              <a:t>, M. G., Cole, M. W., Thompson-</a:t>
            </a:r>
            <a:r>
              <a:rPr lang="en-US" dirty="0" err="1"/>
              <a:t>Schill</a:t>
            </a:r>
            <a:r>
              <a:rPr lang="en-US" dirty="0"/>
              <a:t>, S. L., &amp; Bassett, D. S. (2015).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</a:t>
            </a:r>
            <a:r>
              <a:rPr lang="en-US" b="1" dirty="0"/>
              <a:t>Functional Cartography of Cognitive Systems</a:t>
            </a:r>
            <a:r>
              <a:rPr lang="en-US" dirty="0"/>
              <a:t>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PLOS </a:t>
            </a:r>
            <a:r>
              <a:rPr lang="en-US" i="1" dirty="0"/>
              <a:t>Computational Biology</a:t>
            </a:r>
            <a:r>
              <a:rPr lang="en-US" dirty="0"/>
              <a:t>, </a:t>
            </a:r>
            <a:r>
              <a:rPr lang="en-US" i="1" dirty="0"/>
              <a:t>11</a:t>
            </a:r>
            <a:r>
              <a:rPr lang="en-US" dirty="0"/>
              <a:t>(12), e1004533.</a:t>
            </a:r>
            <a:endParaRPr lang="en-US" altLang="en-US" sz="2000" dirty="0" smtClean="0"/>
          </a:p>
        </p:txBody>
      </p:sp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86" y="1292318"/>
            <a:ext cx="801052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63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69963" y="325438"/>
            <a:ext cx="7065962" cy="727075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My group of neuro-cog-fanatics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412776"/>
            <a:ext cx="88900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03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630237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FSM -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neurofuzzy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systems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40742" y="1120588"/>
            <a:ext cx="6335188" cy="1640541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000" b="1" dirty="0" smtClean="0">
                <a:solidFill>
                  <a:srgbClr val="FFFF00"/>
                </a:solidFill>
                <a:cs typeface="Calibri" panose="020F0502020204030204" pitchFamily="34" charset="0"/>
              </a:rPr>
              <a:t>Feature Space Mapping </a:t>
            </a:r>
            <a:r>
              <a:rPr lang="en-US" altLang="en-US" sz="2000" dirty="0" smtClean="0">
                <a:cs typeface="Calibri" panose="020F0502020204030204" pitchFamily="34" charset="0"/>
              </a:rPr>
              <a:t>(FSM) constructive </a:t>
            </a:r>
            <a:r>
              <a:rPr lang="en-US" altLang="en-US" sz="2000" dirty="0" err="1" smtClean="0">
                <a:cs typeface="Calibri" panose="020F0502020204030204" pitchFamily="34" charset="0"/>
              </a:rPr>
              <a:t>neurofuzzy</a:t>
            </a:r>
            <a:r>
              <a:rPr lang="en-US" altLang="en-US" sz="2000" dirty="0" smtClean="0">
                <a:cs typeface="Calibri" panose="020F0502020204030204" pitchFamily="34" charset="0"/>
              </a:rPr>
              <a:t> system.  Neural adaptation, estimation of probability density distribution (PDF) using single hidden layer network (RBF-like), with nodes realizing </a:t>
            </a:r>
            <a:r>
              <a:rPr lang="en-US" altLang="en-US" sz="2000" dirty="0" smtClean="0">
                <a:solidFill>
                  <a:schemeClr val="tx2"/>
                </a:solidFill>
                <a:cs typeface="Calibri" panose="020F0502020204030204" pitchFamily="34" charset="0"/>
              </a:rPr>
              <a:t>separable basis functions (SBF networks):</a:t>
            </a:r>
          </a:p>
        </p:txBody>
      </p:sp>
      <p:pic>
        <p:nvPicPr>
          <p:cNvPr id="9221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92016" y="1561956"/>
            <a:ext cx="2360561" cy="2525950"/>
          </a:xfrm>
          <a:noFill/>
        </p:spPr>
      </p:pic>
      <p:graphicFrame>
        <p:nvGraphicFramePr>
          <p:cNvPr id="9218" name="Object 13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4263011894"/>
              </p:ext>
            </p:extLst>
          </p:nvPr>
        </p:nvGraphicFramePr>
        <p:xfrm>
          <a:off x="724573" y="3650225"/>
          <a:ext cx="4620648" cy="778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05" name="Equation" r:id="rId4" imgW="2260440" imgH="380880" progId="Equation.DSMT4">
                  <p:embed/>
                </p:oleObj>
              </mc:Choice>
              <mc:Fallback>
                <p:oleObj name="Equation" r:id="rId4" imgW="226044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573" y="3650225"/>
                        <a:ext cx="4620648" cy="7785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073247"/>
              </p:ext>
            </p:extLst>
          </p:nvPr>
        </p:nvGraphicFramePr>
        <p:xfrm>
          <a:off x="692847" y="2871624"/>
          <a:ext cx="3748151" cy="723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706" name="Equation" r:id="rId6" imgW="1777680" imgH="342720" progId="Equation.DSMT4">
                  <p:embed/>
                </p:oleObj>
              </mc:Choice>
              <mc:Fallback>
                <p:oleObj name="Equation" r:id="rId6" imgW="177768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847" y="2871624"/>
                        <a:ext cx="3748151" cy="723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75212" y="4437524"/>
            <a:ext cx="8468788" cy="199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FontTx/>
              <a:buNone/>
            </a:pPr>
            <a:r>
              <a:rPr lang="en-US" altLang="en-US" sz="2000" kern="0" dirty="0" smtClean="0">
                <a:cs typeface="Calibri" panose="020F0502020204030204" pitchFamily="34" charset="0"/>
              </a:rPr>
              <a:t>Model of mental processes–FSM nodes representing attractors, mental events. </a:t>
            </a:r>
          </a:p>
          <a:p>
            <a:pPr marL="0" indent="0">
              <a:buFontTx/>
              <a:buNone/>
            </a:pPr>
            <a:r>
              <a:rPr lang="en-US" altLang="en-US" sz="2000" kern="0" dirty="0" smtClean="0">
                <a:cs typeface="Calibri" panose="020F0502020204030204" pitchFamily="34" charset="0"/>
              </a:rPr>
              <a:t>Duch W, </a:t>
            </a:r>
            <a:r>
              <a:rPr lang="en-US" altLang="en-US" sz="2000" kern="0" dirty="0" err="1" smtClean="0">
                <a:cs typeface="Calibri" panose="020F0502020204030204" pitchFamily="34" charset="0"/>
              </a:rPr>
              <a:t>Diercksen</a:t>
            </a:r>
            <a:r>
              <a:rPr lang="en-US" altLang="en-US" sz="2000" kern="0" dirty="0" smtClean="0">
                <a:cs typeface="Calibri" panose="020F0502020204030204" pitchFamily="34" charset="0"/>
              </a:rPr>
              <a:t> </a:t>
            </a:r>
            <a:r>
              <a:rPr lang="en-US" altLang="en-US" sz="2000" kern="0" dirty="0">
                <a:cs typeface="Calibri" panose="020F0502020204030204" pitchFamily="34" charset="0"/>
              </a:rPr>
              <a:t>GHF (1995) Feature Space Mapping as a universal adaptive system. </a:t>
            </a:r>
            <a:r>
              <a:rPr lang="en-US" altLang="en-US" sz="2000" kern="0" dirty="0" smtClean="0">
                <a:cs typeface="Calibri" panose="020F0502020204030204" pitchFamily="34" charset="0"/>
              </a:rPr>
              <a:t>Computer </a:t>
            </a:r>
            <a:r>
              <a:rPr lang="en-US" altLang="en-US" sz="2000" kern="0" dirty="0">
                <a:cs typeface="Calibri" panose="020F0502020204030204" pitchFamily="34" charset="0"/>
              </a:rPr>
              <a:t>Physics Communications 87: </a:t>
            </a:r>
            <a:r>
              <a:rPr lang="en-US" altLang="en-US" sz="2000" kern="0" dirty="0" smtClean="0">
                <a:cs typeface="Calibri" panose="020F0502020204030204" pitchFamily="34" charset="0"/>
              </a:rPr>
              <a:t>341-371</a:t>
            </a:r>
          </a:p>
          <a:p>
            <a:pPr marL="0" indent="0">
              <a:buFontTx/>
              <a:buNone/>
            </a:pPr>
            <a:r>
              <a:rPr lang="en-US" altLang="en-US" sz="2000" kern="0" dirty="0" smtClean="0">
                <a:cs typeface="Calibri" panose="020F0502020204030204" pitchFamily="34" charset="0"/>
              </a:rPr>
              <a:t>Duch </a:t>
            </a:r>
            <a:r>
              <a:rPr lang="en-US" altLang="en-US" sz="2000" kern="0" dirty="0">
                <a:cs typeface="Calibri" panose="020F0502020204030204" pitchFamily="34" charset="0"/>
              </a:rPr>
              <a:t>W (1997) Platonic model of mind as an approximation to neurodynamics. In: Brain-like computing and intelligent information systems, ed. S-i. Amari, N. </a:t>
            </a:r>
            <a:r>
              <a:rPr lang="en-US" altLang="en-US" sz="2000" kern="0" dirty="0" err="1">
                <a:cs typeface="Calibri" panose="020F0502020204030204" pitchFamily="34" charset="0"/>
              </a:rPr>
              <a:t>Kasabov</a:t>
            </a:r>
            <a:r>
              <a:rPr lang="en-US" altLang="en-US" sz="2000" kern="0" dirty="0">
                <a:cs typeface="Calibri" panose="020F0502020204030204" pitchFamily="34" charset="0"/>
              </a:rPr>
              <a:t> (Springer, Singapore 1997), chap. 20</a:t>
            </a:r>
            <a:endParaRPr lang="en-US" altLang="en-US" sz="2000" kern="0" dirty="0" smtClean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24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609600"/>
          </a:xfrm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Rules from MLPs</a:t>
            </a:r>
            <a:endParaRPr lang="en-US" sz="32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125538"/>
            <a:ext cx="7561262" cy="503237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400" dirty="0" smtClean="0"/>
              <a:t>Why is it difficult?</a:t>
            </a: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611188" y="1628775"/>
            <a:ext cx="8153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Multi-layer perceptron (MLP) networks: stack many perceptron units, performing threshold logic: </a:t>
            </a:r>
            <a:b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M-of-N rule: IF (M conditions of N are true) THEN ... 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611188" y="5513284"/>
            <a:ext cx="8001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Problem: for </a:t>
            </a:r>
            <a:r>
              <a:rPr lang="en-US" altLang="en-US" sz="20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N  </a:t>
            </a: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inputs number of subsets is 2</a:t>
            </a:r>
            <a:r>
              <a:rPr lang="en-US" altLang="en-US" sz="2000" i="1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Exponentially growing number of possible conjunctive rules. 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224" y="2749355"/>
            <a:ext cx="6819900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55328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  <a:effectLst>
            <a:outerShdw dist="107763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MLP2LN</a:t>
            </a:r>
            <a:endParaRPr lang="en-US" sz="32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90600"/>
            <a:ext cx="7848600" cy="838200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Converts MLP neural networks into a network performing logical operations (LN).</a:t>
            </a: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457200" y="2590800"/>
            <a:ext cx="990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Input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layer </a:t>
            </a:r>
          </a:p>
        </p:txBody>
      </p:sp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60960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609600" y="6248400"/>
            <a:ext cx="2362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Aggregation: </a:t>
            </a:r>
            <a:b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better features</a:t>
            </a:r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7696200" y="33528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sz="2000" noProof="1">
                <a:latin typeface="Calibri" panose="020F0502020204030204" pitchFamily="34" charset="0"/>
                <a:cs typeface="Calibri" panose="020F0502020204030204" pitchFamily="34" charset="0"/>
              </a:rPr>
              <a:t>Output: one node per class. </a:t>
            </a: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5105400" y="6248400"/>
            <a:ext cx="2057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Rule units: threshold logic</a:t>
            </a:r>
          </a:p>
        </p:txBody>
      </p:sp>
      <p:sp>
        <p:nvSpPr>
          <p:cNvPr id="70665" name="Rectangle 9"/>
          <p:cNvSpPr>
            <a:spLocks noChangeArrowheads="1"/>
          </p:cNvSpPr>
          <p:nvPr/>
        </p:nvSpPr>
        <p:spPr bwMode="auto">
          <a:xfrm>
            <a:off x="2819400" y="6248400"/>
            <a:ext cx="2209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sz="2000" noProof="1">
                <a:latin typeface="Calibri" panose="020F0502020204030204" pitchFamily="34" charset="0"/>
                <a:cs typeface="Calibri" panose="020F0502020204030204" pitchFamily="34" charset="0"/>
              </a:rPr>
              <a:t>Linguistic units: windows, filters</a:t>
            </a:r>
          </a:p>
        </p:txBody>
      </p:sp>
    </p:spTree>
    <p:extLst>
      <p:ext uri="{BB962C8B-B14F-4D97-AF65-F5344CB8AC3E}">
        <p14:creationId xmlns:p14="http://schemas.microsoft.com/office/powerpoint/2010/main" val="199240867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630237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Prototype-based rules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206060"/>
            <a:ext cx="8194675" cy="431800"/>
          </a:xfrm>
          <a:noFill/>
        </p:spPr>
        <p:txBody>
          <a:bodyPr/>
          <a:lstStyle/>
          <a:p>
            <a:pPr marL="0" indent="0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pl-PL" sz="2000" dirty="0" smtClean="0">
                <a:solidFill>
                  <a:srgbClr val="FFFF00"/>
                </a:solidFill>
              </a:rPr>
              <a:t>IF P = </a:t>
            </a:r>
            <a:r>
              <a:rPr lang="en-US" altLang="pl-PL" sz="2000" dirty="0" err="1" smtClean="0">
                <a:solidFill>
                  <a:srgbClr val="FFFF00"/>
                </a:solidFill>
              </a:rPr>
              <a:t>arg</a:t>
            </a:r>
            <a:r>
              <a:rPr lang="en-US" altLang="pl-PL" sz="2000" dirty="0" smtClean="0">
                <a:solidFill>
                  <a:srgbClr val="FFFF00"/>
                </a:solidFill>
              </a:rPr>
              <a:t> </a:t>
            </a:r>
            <a:r>
              <a:rPr lang="en-US" altLang="pl-PL" sz="2000" dirty="0" err="1" smtClean="0">
                <a:solidFill>
                  <a:srgbClr val="FFFF00"/>
                </a:solidFill>
              </a:rPr>
              <a:t>min</a:t>
            </a:r>
            <a:r>
              <a:rPr lang="en-US" altLang="pl-PL" sz="2000" baseline="-25000" dirty="0" err="1" smtClean="0">
                <a:solidFill>
                  <a:srgbClr val="FFFF00"/>
                </a:solidFill>
              </a:rPr>
              <a:t>R</a:t>
            </a:r>
            <a:r>
              <a:rPr lang="en-US" altLang="pl-PL" sz="2000" baseline="-25000" dirty="0" smtClean="0">
                <a:solidFill>
                  <a:srgbClr val="FFFF00"/>
                </a:solidFill>
              </a:rPr>
              <a:t> </a:t>
            </a:r>
            <a:r>
              <a:rPr lang="en-US" altLang="pl-PL" sz="2000" dirty="0" smtClean="0">
                <a:solidFill>
                  <a:srgbClr val="FFFF00"/>
                </a:solidFill>
              </a:rPr>
              <a:t>D(X,R) THAN Class(X)=Class(P)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539750" y="1196975"/>
            <a:ext cx="8229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115000"/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C-rules (Crisp), are a special case of F-rules (fuzzy rules).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115000"/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F-rules (fuzzy rules) are a special case of P-rules (Prototype)! 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115000"/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P-rules have the form: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539750" y="2655225"/>
            <a:ext cx="8371168" cy="406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pl-PL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D(X,R)</a:t>
            </a: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dissimilarity (distance) function, determining local decision borders.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P-rules are easy to interpret and offer better description than F-rules!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	X=You are most similar to the P=Superman</a:t>
            </a:r>
            <a:b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	You are in the Super-league.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“Similar” may involve different features or </a:t>
            </a:r>
            <a:r>
              <a:rPr lang="en-US" altLang="pl-PL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D(X,P)</a:t>
            </a: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What is similar for the brain?</a:t>
            </a:r>
            <a:b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Kernel features in SVM are particular example of similarity functions. 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l-PL" sz="18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Duch W, </a:t>
            </a:r>
            <a:r>
              <a:rPr lang="en-US" altLang="pl-PL" sz="1800" dirty="0" err="1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Setiono</a:t>
            </a:r>
            <a:r>
              <a:rPr lang="en-US" altLang="pl-PL" sz="18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R, Zurada J.M, Computational intelligence methods for understanding of data. Proc. of the IEEE 92(5) (2004) 771- 805</a:t>
            </a:r>
          </a:p>
          <a:p>
            <a:pPr marL="285750" indent="-28575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pl-PL" sz="18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Duch </a:t>
            </a:r>
            <a:r>
              <a:rPr lang="en-US" altLang="pl-PL" sz="1800" dirty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W, Adamczak R, Grąbczewski K, A new methodology of extraction, optimization and application of crisp and fuzzy logical rules</a:t>
            </a:r>
            <a:r>
              <a:rPr lang="en-US" altLang="pl-PL" sz="18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IEEE </a:t>
            </a:r>
            <a:r>
              <a:rPr lang="en-US" altLang="pl-PL" sz="1800" dirty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Transactions on Neural Networks 12 (2001) 277-306</a:t>
            </a:r>
            <a:endParaRPr lang="en-US" altLang="pl-PL" sz="1800" dirty="0" smtClean="0">
              <a:solidFill>
                <a:srgbClr val="EAEAE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65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630237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P-rules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539750" y="1196975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115000"/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Euclidean distance leads to a Gaussian fuzzy membership  functions + product as T-norm. In this case FSM = RBF. </a:t>
            </a: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539750" y="3644900"/>
            <a:ext cx="792003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Manhattan function</a:t>
            </a:r>
            <a:r>
              <a:rPr lang="pl-PL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=&gt;</a:t>
            </a: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pl-PL" noProof="1" smtClean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</a:rPr>
              <a:t>m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(X;P)=exp{</a:t>
            </a:r>
            <a:r>
              <a:rPr lang="en-US" altLang="pl-PL" noProof="1" smtClean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</a:rPr>
              <a:t>-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|X-P|}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 distance functions lead to different MF.</a:t>
            </a:r>
            <a:b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Ex. data-dependent probabilistic distance functions for symbolic data:</a:t>
            </a:r>
          </a:p>
        </p:txBody>
      </p:sp>
      <p:graphicFrame>
        <p:nvGraphicFramePr>
          <p:cNvPr id="10242" name="Object 6"/>
          <p:cNvGraphicFramePr>
            <a:graphicFrameLocks noChangeAspect="1"/>
          </p:cNvGraphicFramePr>
          <p:nvPr/>
        </p:nvGraphicFramePr>
        <p:xfrm>
          <a:off x="714375" y="1928813"/>
          <a:ext cx="7200900" cy="159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84" name="Equation" r:id="rId3" imgW="3784320" imgH="838080" progId="Equation.DSMT4">
                  <p:embed/>
                </p:oleObj>
              </mc:Choice>
              <mc:Fallback>
                <p:oleObj name="Equation" r:id="rId3" imgW="3784320" imgH="83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1928813"/>
                        <a:ext cx="7200900" cy="1595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3117741"/>
              </p:ext>
            </p:extLst>
          </p:nvPr>
        </p:nvGraphicFramePr>
        <p:xfrm>
          <a:off x="1316007" y="4876006"/>
          <a:ext cx="5040312" cy="174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85" name="Equation" r:id="rId5" imgW="2857320" imgH="990360" progId="Equation.DSMT4">
                  <p:embed/>
                </p:oleObj>
              </mc:Choice>
              <mc:Fallback>
                <p:oleObj name="Equation" r:id="rId5" imgW="285732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6007" y="4876006"/>
                        <a:ext cx="5040312" cy="174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727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Promoters with p-distances</a:t>
            </a:r>
          </a:p>
        </p:txBody>
      </p:sp>
      <p:pic>
        <p:nvPicPr>
          <p:cNvPr id="61445" name="Picture 13" descr="promo-ori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060575"/>
            <a:ext cx="4143375" cy="3502025"/>
          </a:xfrm>
          <a:noFill/>
        </p:spPr>
      </p:pic>
      <p:pic>
        <p:nvPicPr>
          <p:cNvPr id="61446" name="Picture 15" descr="promo-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73" y="2539841"/>
            <a:ext cx="3535680" cy="3002280"/>
          </a:xfrm>
          <a:noFill/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539750" y="1196975"/>
            <a:ext cx="822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115000"/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DNA strings, 57 </a:t>
            </a:r>
            <a:r>
              <a:rPr lang="en-US" altLang="pl-PL" sz="2000" dirty="0" err="1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aminoacids</a:t>
            </a: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53 + and 53 - samples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115000"/>
            </a:pPr>
            <a:r>
              <a:rPr lang="en-US" altLang="pl-PL" sz="2000" dirty="0" err="1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tactagcaatacgcttgcgttcggtggttaagtatgtataatgcgcgggcttgtcgt</a:t>
            </a:r>
            <a:endParaRPr lang="en-US" altLang="pl-PL" sz="2000" dirty="0" smtClean="0">
              <a:solidFill>
                <a:srgbClr val="EAEAE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44" name="Text Box 11"/>
          <p:cNvSpPr txBox="1">
            <a:spLocks noChangeArrowheads="1"/>
          </p:cNvSpPr>
          <p:nvPr/>
        </p:nvSpPr>
        <p:spPr bwMode="auto">
          <a:xfrm>
            <a:off x="323850" y="5805488"/>
            <a:ext cx="41767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Euclidean distance, symbolic </a:t>
            </a:r>
            <a:b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=a, c, t, g replaced by x=1, 2, 3, 4 </a:t>
            </a:r>
            <a:endParaRPr lang="pl-PL" altLang="pl-PL" sz="2000" dirty="0" smtClean="0">
              <a:solidFill>
                <a:srgbClr val="EAEAE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47" name="Text Box 16"/>
          <p:cNvSpPr txBox="1">
            <a:spLocks noChangeArrowheads="1"/>
          </p:cNvSpPr>
          <p:nvPr/>
        </p:nvSpPr>
        <p:spPr bwMode="auto">
          <a:xfrm>
            <a:off x="4716463" y="5805488"/>
            <a:ext cx="3960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PDF distance, symbolic </a:t>
            </a:r>
            <a:b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s=a, c, t, g replaced by p(s|+) </a:t>
            </a:r>
            <a:endParaRPr lang="pl-PL" altLang="pl-PL" sz="2000" dirty="0" smtClean="0">
              <a:solidFill>
                <a:srgbClr val="EAEAE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65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630237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P-rules and C-rules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539750" y="1196975"/>
            <a:ext cx="8353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115000"/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distance functions from info theory =&gt; interesting MF.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115000"/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MF =&gt; new distance function, with local similarity </a:t>
            </a:r>
            <a:r>
              <a:rPr lang="en-US" altLang="pl-PL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D(X,R)</a:t>
            </a: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each cluster.</a:t>
            </a: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571500" y="1985255"/>
            <a:ext cx="7920038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Crisp logic rules: use Chebyshev distance (L</a:t>
            </a:r>
            <a:r>
              <a:rPr lang="en-US" altLang="pl-PL" baseline="-25000" dirty="0" smtClean="0">
                <a:solidFill>
                  <a:srgbClr val="EAEAEA"/>
                </a:solidFill>
                <a:latin typeface="Symbol" pitchFamily="18" charset="2"/>
                <a:cs typeface="Calibri" panose="020F0502020204030204" pitchFamily="34" charset="0"/>
              </a:rPr>
              <a:t></a:t>
            </a:r>
            <a:r>
              <a:rPr lang="en-US" altLang="pl-PL" dirty="0" smtClean="0">
                <a:solidFill>
                  <a:srgbClr val="EAEAEA"/>
                </a:solidFill>
                <a:cs typeface="Calibri" panose="020F0502020204030204" pitchFamily="34" charset="0"/>
              </a:rPr>
              <a:t> </a:t>
            </a: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norm):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pl-PL" i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D</a:t>
            </a:r>
            <a:r>
              <a:rPr lang="en-US" altLang="pl-PL" i="1" baseline="-25000" noProof="1" smtClean="0">
                <a:solidFill>
                  <a:srgbClr val="FFFF00"/>
                </a:solidFill>
                <a:cs typeface="Calibri" panose="020F0502020204030204" pitchFamily="34" charset="0"/>
              </a:rPr>
              <a:t>Ch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(</a:t>
            </a:r>
            <a:r>
              <a:rPr lang="en-US" altLang="pl-PL" b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X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,</a:t>
            </a:r>
            <a:r>
              <a:rPr lang="en-US" altLang="pl-PL" b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P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) = ||</a:t>
            </a:r>
            <a:r>
              <a:rPr lang="en-US" altLang="pl-PL" b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X</a:t>
            </a:r>
            <a:r>
              <a:rPr lang="en-US" altLang="pl-PL" noProof="1" smtClean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</a:rPr>
              <a:t>-</a:t>
            </a:r>
            <a:r>
              <a:rPr lang="en-US" altLang="pl-PL" b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P||</a:t>
            </a:r>
            <a:r>
              <a:rPr lang="en-US" altLang="pl-PL" baseline="-25000" noProof="1" smtClean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</a:rPr>
              <a:t>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 = max</a:t>
            </a:r>
            <a:r>
              <a:rPr lang="en-US" altLang="pl-PL" i="1" baseline="-25000" noProof="1" smtClean="0">
                <a:solidFill>
                  <a:srgbClr val="FFFF00"/>
                </a:solidFill>
                <a:cs typeface="Calibri" panose="020F0502020204030204" pitchFamily="34" charset="0"/>
              </a:rPr>
              <a:t>i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en-US" altLang="pl-PL" i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W</a:t>
            </a:r>
            <a:r>
              <a:rPr lang="en-US" altLang="pl-PL" i="1" baseline="-25000" noProof="1" smtClean="0">
                <a:solidFill>
                  <a:srgbClr val="FFFF00"/>
                </a:solidFill>
                <a:cs typeface="Calibri" panose="020F0502020204030204" pitchFamily="34" charset="0"/>
              </a:rPr>
              <a:t>i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 |</a:t>
            </a:r>
            <a:r>
              <a:rPr lang="en-US" altLang="pl-PL" i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X</a:t>
            </a:r>
            <a:r>
              <a:rPr lang="en-US" altLang="pl-PL" i="1" baseline="-25000" noProof="1" smtClean="0">
                <a:solidFill>
                  <a:srgbClr val="FFFF00"/>
                </a:solidFill>
                <a:cs typeface="Calibri" panose="020F0502020204030204" pitchFamily="34" charset="0"/>
              </a:rPr>
              <a:t>i</a:t>
            </a:r>
            <a:r>
              <a:rPr lang="en-US" altLang="pl-PL" noProof="1" smtClean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</a:rPr>
              <a:t>-</a:t>
            </a:r>
            <a:r>
              <a:rPr lang="en-US" altLang="pl-PL" i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P</a:t>
            </a:r>
            <a:r>
              <a:rPr lang="en-US" altLang="pl-PL" i="1" baseline="-25000" noProof="1" smtClean="0">
                <a:solidFill>
                  <a:srgbClr val="FFFF00"/>
                </a:solidFill>
                <a:cs typeface="Calibri" panose="020F0502020204030204" pitchFamily="34" charset="0"/>
              </a:rPr>
              <a:t>i</a:t>
            </a:r>
            <a:r>
              <a:rPr lang="en-US" altLang="pl-PL" b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|</a:t>
            </a:r>
            <a:r>
              <a:rPr lang="en-US" altLang="pl-PL" b="1" dirty="0" smtClean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endParaRPr lang="en-US" altLang="pl-PL" sz="2000" dirty="0" smtClean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pl-PL" i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D</a:t>
            </a:r>
            <a:r>
              <a:rPr lang="en-US" altLang="pl-PL" i="1" baseline="-25000" noProof="1" smtClean="0">
                <a:solidFill>
                  <a:srgbClr val="FFFF00"/>
                </a:solidFill>
                <a:cs typeface="Calibri" panose="020F0502020204030204" pitchFamily="34" charset="0"/>
              </a:rPr>
              <a:t>Ch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(</a:t>
            </a:r>
            <a:r>
              <a:rPr lang="en-US" altLang="pl-PL" b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X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,</a:t>
            </a:r>
            <a:r>
              <a:rPr lang="en-US" altLang="pl-PL" b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P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) </a:t>
            </a:r>
            <a:r>
              <a:rPr lang="en-US" altLang="pl-PL" dirty="0" smtClean="0">
                <a:solidFill>
                  <a:srgbClr val="FFFF00"/>
                </a:solidFill>
                <a:cs typeface="Calibri" panose="020F0502020204030204" pitchFamily="34" charset="0"/>
              </a:rPr>
              <a:t>= </a:t>
            </a:r>
            <a:r>
              <a:rPr lang="en-US" altLang="pl-PL" dirty="0" err="1" smtClean="0">
                <a:solidFill>
                  <a:srgbClr val="FFFF00"/>
                </a:solidFill>
                <a:cs typeface="Calibri" panose="020F0502020204030204" pitchFamily="34" charset="0"/>
              </a:rPr>
              <a:t>const</a:t>
            </a:r>
            <a:r>
              <a:rPr lang="en-US" altLang="pl-PL" dirty="0" smtClean="0">
                <a:solidFill>
                  <a:srgbClr val="EAEAEA"/>
                </a:solidFill>
                <a:cs typeface="Calibri" panose="020F0502020204030204" pitchFamily="34" charset="0"/>
              </a:rPr>
              <a:t> </a:t>
            </a: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rectangular contours.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Chebyshev distance with thresholds </a:t>
            </a:r>
            <a:r>
              <a:rPr lang="en-US" altLang="pl-PL" sz="2000" dirty="0" smtClean="0">
                <a:solidFill>
                  <a:srgbClr val="EAEAEA"/>
                </a:solidFill>
                <a:latin typeface="Symbol" pitchFamily="18" charset="2"/>
                <a:cs typeface="Calibri" panose="020F0502020204030204" pitchFamily="34" charset="0"/>
              </a:rPr>
              <a:t></a:t>
            </a:r>
            <a:r>
              <a:rPr lang="en-US" altLang="pl-PL" sz="2000" baseline="-25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pl-PL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altLang="pl-PL" i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D</a:t>
            </a:r>
            <a:r>
              <a:rPr lang="en-US" altLang="pl-PL" i="1" baseline="-25000" noProof="1" smtClean="0">
                <a:solidFill>
                  <a:srgbClr val="FFFF00"/>
                </a:solidFill>
                <a:cs typeface="Calibri" panose="020F0502020204030204" pitchFamily="34" charset="0"/>
              </a:rPr>
              <a:t>Ch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(</a:t>
            </a:r>
            <a:r>
              <a:rPr lang="en-US" altLang="pl-PL" b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X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,</a:t>
            </a:r>
            <a:r>
              <a:rPr lang="en-US" altLang="pl-PL" b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P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)</a:t>
            </a:r>
            <a:r>
              <a:rPr lang="en-US" altLang="pl-PL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pl-PL" dirty="0" smtClean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</a:rPr>
              <a:t> </a:t>
            </a:r>
            <a:r>
              <a:rPr lang="en-US" altLang="pl-PL" baseline="-25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pl-PL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pl-PL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en-US" altLang="pl-PL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pl-PL" dirty="0" smtClean="0">
                <a:solidFill>
                  <a:srgbClr val="FFFF00"/>
                </a:solidFill>
                <a:cs typeface="Calibri" panose="020F0502020204030204" pitchFamily="34" charset="0"/>
              </a:rPr>
              <a:t>C(</a:t>
            </a:r>
            <a:r>
              <a:rPr lang="en-US" altLang="pl-PL" b="1" dirty="0" smtClean="0">
                <a:solidFill>
                  <a:srgbClr val="FFFF00"/>
                </a:solidFill>
                <a:cs typeface="Calibri" panose="020F0502020204030204" pitchFamily="34" charset="0"/>
              </a:rPr>
              <a:t>X</a:t>
            </a:r>
            <a:r>
              <a:rPr lang="en-US" altLang="pl-PL" dirty="0" smtClean="0">
                <a:solidFill>
                  <a:srgbClr val="FFFF00"/>
                </a:solidFill>
                <a:cs typeface="Calibri" panose="020F0502020204030204" pitchFamily="34" charset="0"/>
              </a:rPr>
              <a:t>)=C(</a:t>
            </a:r>
            <a:r>
              <a:rPr lang="en-US" altLang="pl-PL" b="1" dirty="0" smtClean="0">
                <a:solidFill>
                  <a:srgbClr val="FFFF00"/>
                </a:solidFill>
                <a:cs typeface="Calibri" panose="020F0502020204030204" pitchFamily="34" charset="0"/>
              </a:rPr>
              <a:t>P</a:t>
            </a:r>
            <a:r>
              <a:rPr lang="en-US" altLang="pl-PL" dirty="0" smtClean="0">
                <a:solidFill>
                  <a:srgbClr val="FFFF00"/>
                </a:solidFill>
                <a:cs typeface="Calibri" panose="020F050202020403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equivalent to a conjunctive crisp rule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pl-PL" sz="2000" noProof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en-US" altLang="pl-PL" i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X</a:t>
            </a:r>
            <a:r>
              <a:rPr lang="en-US" altLang="pl-PL" baseline="-25000" noProof="1" smtClean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altLang="pl-PL" noProof="1" smtClean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</a:rPr>
              <a:t>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[</a:t>
            </a:r>
            <a:r>
              <a:rPr lang="en-US" altLang="pl-PL" i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P</a:t>
            </a:r>
            <a:r>
              <a:rPr lang="en-US" altLang="pl-PL" baseline="-25000" noProof="1" smtClean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altLang="pl-PL" noProof="1" smtClean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</a:rPr>
              <a:t>-</a:t>
            </a:r>
            <a:r>
              <a:rPr lang="en-US" altLang="pl-PL" baseline="-25000" noProof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pl-PL" noProof="1" smtClean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</a:rPr>
              <a:t>/</a:t>
            </a:r>
            <a:r>
              <a:rPr lang="en-US" altLang="pl-PL" i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W</a:t>
            </a:r>
            <a:r>
              <a:rPr lang="en-US" altLang="pl-PL" baseline="-25000" noProof="1" smtClean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,</a:t>
            </a:r>
            <a:r>
              <a:rPr lang="en-US" altLang="pl-PL" i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P</a:t>
            </a:r>
            <a:r>
              <a:rPr lang="en-US" altLang="pl-PL" baseline="-25000" noProof="1" smtClean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altLang="pl-PL" noProof="1" smtClean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</a:rPr>
              <a:t>+</a:t>
            </a:r>
            <a:r>
              <a:rPr lang="en-US" altLang="pl-PL" baseline="-25000" noProof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pl-PL" noProof="1" smtClean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</a:rPr>
              <a:t>/</a:t>
            </a:r>
            <a:r>
              <a:rPr lang="en-US" altLang="pl-PL" i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W</a:t>
            </a:r>
            <a:r>
              <a:rPr lang="en-US" altLang="pl-PL" baseline="-25000" noProof="1" smtClean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] 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  <a:sym typeface="Symbol" pitchFamily="18" charset="2"/>
              </a:rPr>
              <a:t>…</a:t>
            </a:r>
            <a:r>
              <a:rPr lang="en-US" altLang="pl-PL" i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X</a:t>
            </a:r>
            <a:r>
              <a:rPr lang="en-US" altLang="pl-PL" i="1" baseline="-25000" noProof="1" smtClean="0">
                <a:solidFill>
                  <a:srgbClr val="FFFF00"/>
                </a:solidFill>
                <a:cs typeface="Calibri" panose="020F0502020204030204" pitchFamily="34" charset="0"/>
              </a:rPr>
              <a:t>N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en-US" altLang="pl-PL" noProof="1" smtClean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</a:rPr>
              <a:t>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[</a:t>
            </a:r>
            <a:r>
              <a:rPr lang="en-US" altLang="pl-PL" i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P</a:t>
            </a:r>
            <a:r>
              <a:rPr lang="en-US" altLang="pl-PL" i="1" baseline="-25000" noProof="1" smtClean="0">
                <a:solidFill>
                  <a:srgbClr val="FFFF00"/>
                </a:solidFill>
                <a:cs typeface="Calibri" panose="020F0502020204030204" pitchFamily="34" charset="0"/>
              </a:rPr>
              <a:t>N </a:t>
            </a:r>
            <a:r>
              <a:rPr lang="en-US" altLang="pl-PL" noProof="1" smtClean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</a:rPr>
              <a:t>-</a:t>
            </a:r>
            <a:r>
              <a:rPr lang="en-US" altLang="pl-PL" baseline="-25000" noProof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pl-PL" noProof="1" smtClean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</a:rPr>
              <a:t>/</a:t>
            </a:r>
            <a:r>
              <a:rPr lang="en-US" altLang="pl-PL" i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W</a:t>
            </a:r>
            <a:r>
              <a:rPr lang="en-US" altLang="pl-PL" i="1" baseline="-25000" noProof="1" smtClean="0">
                <a:solidFill>
                  <a:srgbClr val="FFFF00"/>
                </a:solidFill>
                <a:cs typeface="Calibri" panose="020F0502020204030204" pitchFamily="34" charset="0"/>
              </a:rPr>
              <a:t>N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,</a:t>
            </a:r>
            <a:r>
              <a:rPr lang="en-US" altLang="pl-PL" i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P</a:t>
            </a:r>
            <a:r>
              <a:rPr lang="en-US" altLang="pl-PL" i="1" baseline="-25000" noProof="1" smtClean="0">
                <a:solidFill>
                  <a:srgbClr val="FFFF00"/>
                </a:solidFill>
                <a:cs typeface="Calibri" panose="020F0502020204030204" pitchFamily="34" charset="0"/>
              </a:rPr>
              <a:t>N</a:t>
            </a:r>
            <a:r>
              <a:rPr lang="en-US" altLang="pl-PL" noProof="1" smtClean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</a:rPr>
              <a:t>+</a:t>
            </a:r>
            <a:r>
              <a:rPr lang="en-US" altLang="pl-PL" baseline="-25000" noProof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pl-PL" noProof="1" smtClean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</a:rPr>
              <a:t>/</a:t>
            </a:r>
            <a:r>
              <a:rPr lang="en-US" altLang="pl-PL" i="1" noProof="1" smtClean="0">
                <a:solidFill>
                  <a:srgbClr val="FFFF00"/>
                </a:solidFill>
                <a:cs typeface="Calibri" panose="020F0502020204030204" pitchFamily="34" charset="0"/>
              </a:rPr>
              <a:t>W</a:t>
            </a:r>
            <a:r>
              <a:rPr lang="en-US" altLang="pl-PL" i="1" baseline="-25000" noProof="1" smtClean="0">
                <a:solidFill>
                  <a:srgbClr val="FFFF00"/>
                </a:solidFill>
                <a:cs typeface="Calibri" panose="020F0502020204030204" pitchFamily="34" charset="0"/>
              </a:rPr>
              <a:t>N</a:t>
            </a:r>
            <a:r>
              <a:rPr lang="en-US" altLang="pl-PL" noProof="1" smtClean="0">
                <a:solidFill>
                  <a:srgbClr val="FFFF00"/>
                </a:solidFill>
                <a:cs typeface="Calibri" panose="020F0502020204030204" pitchFamily="34" charset="0"/>
              </a:rPr>
              <a:t>]</a:t>
            </a:r>
            <a:r>
              <a:rPr lang="en-US" altLang="pl-PL" dirty="0" smtClean="0">
                <a:solidFill>
                  <a:srgbClr val="FFFF00"/>
                </a:solidFill>
                <a:cs typeface="Calibri" panose="020F0502020204030204" pitchFamily="34" charset="0"/>
              </a:rPr>
              <a:t/>
            </a:r>
            <a:br>
              <a:rPr lang="en-US" altLang="pl-PL" dirty="0" smtClean="0">
                <a:solidFill>
                  <a:srgbClr val="FFFF00"/>
                </a:solidFill>
                <a:cs typeface="Calibri" panose="020F0502020204030204" pitchFamily="34" charset="0"/>
              </a:rPr>
            </a:br>
            <a:r>
              <a:rPr lang="en-US" altLang="pl-PL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</a:t>
            </a:r>
            <a:r>
              <a:rPr lang="en-US" altLang="pl-PL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pl-PL" dirty="0" smtClean="0">
                <a:solidFill>
                  <a:srgbClr val="FFFF00"/>
                </a:solidFill>
                <a:cs typeface="Calibri" panose="020F0502020204030204" pitchFamily="34" charset="0"/>
              </a:rPr>
              <a:t>C(</a:t>
            </a:r>
            <a:r>
              <a:rPr lang="en-US" altLang="pl-PL" b="1" dirty="0" smtClean="0">
                <a:solidFill>
                  <a:srgbClr val="FFFF00"/>
                </a:solidFill>
                <a:cs typeface="Calibri" panose="020F0502020204030204" pitchFamily="34" charset="0"/>
              </a:rPr>
              <a:t>X</a:t>
            </a:r>
            <a:r>
              <a:rPr lang="en-US" altLang="pl-PL" dirty="0" smtClean="0">
                <a:solidFill>
                  <a:srgbClr val="FFFF00"/>
                </a:solidFill>
                <a:cs typeface="Calibri" panose="020F0502020204030204" pitchFamily="34" charset="0"/>
              </a:rPr>
              <a:t>)=C(</a:t>
            </a:r>
            <a:r>
              <a:rPr lang="en-US" altLang="pl-PL" b="1" dirty="0" smtClean="0">
                <a:solidFill>
                  <a:srgbClr val="FFFF00"/>
                </a:solidFill>
                <a:cs typeface="Calibri" panose="020F0502020204030204" pitchFamily="34" charset="0"/>
              </a:rPr>
              <a:t>P</a:t>
            </a:r>
            <a:r>
              <a:rPr lang="en-US" altLang="pl-PL" dirty="0" smtClean="0">
                <a:solidFill>
                  <a:srgbClr val="FFFF00"/>
                </a:solidFill>
                <a:cs typeface="Calibri" panose="020F0502020204030204" pitchFamily="34" charset="0"/>
              </a:rPr>
              <a:t>)</a:t>
            </a:r>
            <a:endParaRPr lang="en-US" altLang="pl-PL" noProof="1" smtClean="0">
              <a:solidFill>
                <a:srgbClr val="FFFF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40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P-rules and intuitive thinking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idx="1"/>
          </p:nvPr>
        </p:nvSpPr>
        <p:spPr>
          <a:xfrm>
            <a:off x="3709988" y="2500313"/>
            <a:ext cx="5264150" cy="4143375"/>
          </a:xfrm>
          <a:noFill/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Learning from partial observations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: </a:t>
            </a:r>
            <a:endParaRPr lang="pl-PL" smtClean="0"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smtClean="0">
                <a:latin typeface="Calibri" pitchFamily="34" charset="0"/>
                <a:cs typeface="Calibri" pitchFamily="34" charset="0"/>
              </a:rPr>
              <a:t>Ohm’s law </a:t>
            </a:r>
            <a:r>
              <a:rPr lang="en-US" i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V=I×R</a:t>
            </a:r>
            <a:r>
              <a:rPr lang="en-US" i="1" smtClean="0">
                <a:latin typeface="Calibri" pitchFamily="34" charset="0"/>
                <a:cs typeface="Calibri" pitchFamily="34" charset="0"/>
              </a:rPr>
              <a:t>;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Kirhoff’s</a:t>
            </a:r>
            <a:r>
              <a:rPr lang="en-US" i="1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V=V</a:t>
            </a:r>
            <a:r>
              <a:rPr lang="en-US" baseline="-2500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i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+V</a:t>
            </a:r>
            <a:r>
              <a:rPr lang="en-US" baseline="-2500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i="1" smtClean="0">
                <a:latin typeface="Calibri" pitchFamily="34" charset="0"/>
                <a:cs typeface="Calibri" pitchFamily="34" charset="0"/>
              </a:rPr>
              <a:t>.  </a:t>
            </a:r>
            <a:endParaRPr lang="en-US" smtClean="0"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120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1200" smtClean="0">
                <a:latin typeface="Calibri" pitchFamily="34" charset="0"/>
                <a:cs typeface="Calibri" pitchFamily="34" charset="0"/>
              </a:rPr>
            </a:br>
            <a:r>
              <a:rPr lang="en-US" smtClean="0">
                <a:latin typeface="Calibri" pitchFamily="34" charset="0"/>
                <a:cs typeface="Calibri" pitchFamily="34" charset="0"/>
              </a:rPr>
              <a:t>Geometric representation of qualitative facts:</a:t>
            </a:r>
            <a:endParaRPr lang="pl-PL" smtClean="0"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smtClean="0">
                <a:latin typeface="Calibri" pitchFamily="34" charset="0"/>
                <a:cs typeface="Calibri" pitchFamily="34" charset="0"/>
              </a:rPr>
              <a:t>+ increasing, 0 constant, - decreasing.</a:t>
            </a:r>
          </a:p>
          <a:p>
            <a:pPr marL="0" indent="0" eaLnBrk="1" hangingPunct="1">
              <a:buFontTx/>
              <a:buNone/>
            </a:pPr>
            <a:endParaRPr lang="en-US" sz="1200" smtClean="0"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smtClean="0">
                <a:latin typeface="Calibri" pitchFamily="34" charset="0"/>
                <a:cs typeface="Calibri" pitchFamily="34" charset="0"/>
              </a:rPr>
              <a:t>True </a:t>
            </a:r>
            <a:r>
              <a:rPr lang="en-US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i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i="1" baseline="-2500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n-US" i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,V</a:t>
            </a:r>
            <a:r>
              <a:rPr lang="en-US" i="1" baseline="-2500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n-US" i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,R</a:t>
            </a:r>
            <a:r>
              <a:rPr lang="en-US" baseline="-2500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0</a:t>
            </a:r>
            <a:r>
              <a:rPr lang="en-US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i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i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i="1" baseline="-2500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+</a:t>
            </a:r>
            <a:r>
              <a:rPr lang="en-US" i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,V</a:t>
            </a:r>
            <a:r>
              <a:rPr lang="en-US" i="1" baseline="-2500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+</a:t>
            </a:r>
            <a:r>
              <a:rPr lang="en-US" i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,R</a:t>
            </a:r>
            <a:r>
              <a:rPr lang="en-US" baseline="-2500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0</a:t>
            </a:r>
            <a:r>
              <a:rPr lang="en-US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,</a:t>
            </a:r>
            <a:r>
              <a:rPr lang="en-US" i="1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false </a:t>
            </a:r>
            <a:r>
              <a:rPr lang="en-US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i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i="1" baseline="-2500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+</a:t>
            </a:r>
            <a:r>
              <a:rPr lang="en-US" i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,V</a:t>
            </a:r>
            <a:r>
              <a:rPr lang="en-US" i="1" baseline="-2500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n-US" i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,R</a:t>
            </a:r>
            <a:r>
              <a:rPr lang="en-US" baseline="-2500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0</a:t>
            </a:r>
            <a:r>
              <a:rPr lang="en-US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 marL="0" indent="0" eaLnBrk="1" hangingPunct="1">
              <a:buFontTx/>
              <a:buNone/>
            </a:pPr>
            <a:r>
              <a:rPr lang="en-US" smtClean="0">
                <a:latin typeface="Calibri" pitchFamily="34" charset="0"/>
                <a:cs typeface="Calibri" pitchFamily="34" charset="0"/>
              </a:rPr>
              <a:t>5 laws: 3 Ohm’s   2 Kirhoff’s laws.</a:t>
            </a:r>
          </a:p>
          <a:p>
            <a:pPr marL="0" indent="0" eaLnBrk="1" hangingPunct="1">
              <a:buFontTx/>
              <a:buNone/>
            </a:pPr>
            <a:r>
              <a:rPr lang="en-US" smtClean="0">
                <a:latin typeface="Calibri" pitchFamily="34" charset="0"/>
                <a:cs typeface="Calibri" pitchFamily="34" charset="0"/>
              </a:rPr>
              <a:t>All laws </a:t>
            </a:r>
            <a:r>
              <a:rPr lang="en-US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A=B+C, A=B</a:t>
            </a:r>
            <a:r>
              <a:rPr lang="en-US" i="1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×</a:t>
            </a:r>
            <a:r>
              <a:rPr lang="en-US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C , A</a:t>
            </a:r>
            <a:r>
              <a:rPr lang="en-US" baseline="3000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-1</a:t>
            </a:r>
            <a:r>
              <a:rPr lang="en-US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=B</a:t>
            </a:r>
            <a:r>
              <a:rPr lang="en-US" baseline="3000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-1</a:t>
            </a:r>
            <a:r>
              <a:rPr lang="en-US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+C</a:t>
            </a:r>
            <a:r>
              <a:rPr lang="en-US" baseline="3000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-1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, have identical geometric interpretation!</a:t>
            </a:r>
          </a:p>
          <a:p>
            <a:pPr marL="0" indent="0" eaLnBrk="1" hangingPunct="1">
              <a:buFontTx/>
              <a:buNone/>
            </a:pPr>
            <a:endParaRPr lang="en-US" sz="1000" smtClean="0"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smtClean="0">
                <a:latin typeface="Calibri" pitchFamily="34" charset="0"/>
                <a:cs typeface="Calibri" pitchFamily="34" charset="0"/>
              </a:rPr>
              <a:t>13 true, 14 false facts; simple P-space, but complex neurodynamics.</a:t>
            </a:r>
          </a:p>
        </p:txBody>
      </p:sp>
      <p:sp>
        <p:nvSpPr>
          <p:cNvPr id="102404" name="Rectangle 7"/>
          <p:cNvSpPr>
            <a:spLocks noChangeArrowheads="1"/>
          </p:cNvSpPr>
          <p:nvPr/>
        </p:nvSpPr>
        <p:spPr bwMode="auto">
          <a:xfrm>
            <a:off x="3694113" y="1357313"/>
            <a:ext cx="5214937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Question in qualitative physics (PDP book): </a:t>
            </a:r>
            <a:b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if </a:t>
            </a:r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</a:t>
            </a:r>
            <a:r>
              <a:rPr lang="en-US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increases, </a:t>
            </a:r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</a:t>
            </a:r>
            <a:r>
              <a:rPr lang="en-US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</a:t>
            </a:r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and </a:t>
            </a:r>
            <a:r>
              <a:rPr lang="en-US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</a:t>
            </a:r>
            <a:r>
              <a:rPr lang="en-US" i="1" baseline="-250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</a:t>
            </a:r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are constant, what will happen with current and </a:t>
            </a:r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</a:t>
            </a:r>
            <a:r>
              <a:rPr lang="en-US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</a:t>
            </a:r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</a:t>
            </a:r>
            <a:r>
              <a:rPr lang="en-US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en-US" baseline="-25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?</a:t>
            </a:r>
          </a:p>
        </p:txBody>
      </p:sp>
      <p:pic>
        <p:nvPicPr>
          <p:cNvPr id="24474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500188"/>
            <a:ext cx="2743200" cy="1752600"/>
          </a:xfrm>
          <a:prstGeom prst="rect">
            <a:avLst/>
          </a:pr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2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3657600"/>
            <a:ext cx="31146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891965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Decision borders</a:t>
            </a:r>
          </a:p>
        </p:txBody>
      </p:sp>
      <p:pic>
        <p:nvPicPr>
          <p:cNvPr id="63491" name="Picture 9" descr="wa0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46" y="2109457"/>
            <a:ext cx="3853327" cy="3226924"/>
          </a:xfrm>
          <a:noFill/>
        </p:spPr>
      </p:pic>
      <p:pic>
        <p:nvPicPr>
          <p:cNvPr id="63494" name="Picture 10" descr="wa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002" y="2100404"/>
            <a:ext cx="3835585" cy="3235977"/>
          </a:xfrm>
          <a:noFill/>
        </p:spPr>
      </p:pic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539750" y="1196975"/>
            <a:ext cx="813593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115000"/>
            </a:pPr>
            <a:endParaRPr lang="pl-PL" altLang="pl-PL" sz="2000" dirty="0" smtClean="0">
              <a:solidFill>
                <a:srgbClr val="EAEAE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493" name="Text Box 4"/>
          <p:cNvSpPr txBox="1">
            <a:spLocks noChangeArrowheads="1"/>
          </p:cNvSpPr>
          <p:nvPr/>
        </p:nvSpPr>
        <p:spPr bwMode="auto">
          <a:xfrm>
            <a:off x="539750" y="5589588"/>
            <a:ext cx="37449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Euclidean distance from 3 prototypes, one per class. </a:t>
            </a:r>
          </a:p>
        </p:txBody>
      </p:sp>
      <p:sp>
        <p:nvSpPr>
          <p:cNvPr id="63495" name="Text Box 12"/>
          <p:cNvSpPr txBox="1">
            <a:spLocks noChangeArrowheads="1"/>
          </p:cNvSpPr>
          <p:nvPr/>
        </p:nvSpPr>
        <p:spPr bwMode="auto">
          <a:xfrm>
            <a:off x="4716463" y="5589588"/>
            <a:ext cx="37449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pl-PL" sz="2000" dirty="0" err="1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Minkovski</a:t>
            </a: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pl-PL" sz="2000" dirty="0" smtClean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</a:rPr>
              <a:t>a</a:t>
            </a:r>
            <a:r>
              <a:rPr lang="en-US" altLang="pl-PL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=20 </a:t>
            </a: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 from 3 prototypes. </a:t>
            </a:r>
          </a:p>
        </p:txBody>
      </p:sp>
      <p:sp>
        <p:nvSpPr>
          <p:cNvPr id="63496" name="Text Box 13"/>
          <p:cNvSpPr txBox="1">
            <a:spLocks noChangeArrowheads="1"/>
          </p:cNvSpPr>
          <p:nvPr/>
        </p:nvSpPr>
        <p:spPr bwMode="auto">
          <a:xfrm>
            <a:off x="468313" y="1196975"/>
            <a:ext cx="79200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pl-PL" dirty="0" smtClean="0">
                <a:solidFill>
                  <a:srgbClr val="FFFF00"/>
                </a:solidFill>
                <a:cs typeface="Calibri" panose="020F0502020204030204" pitchFamily="34" charset="0"/>
              </a:rPr>
              <a:t>D(P,X)</a:t>
            </a:r>
            <a:r>
              <a:rPr lang="en-US" altLang="pl-PL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altLang="pl-PL" sz="2000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</a:t>
            </a: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decision borders </a:t>
            </a:r>
            <a:r>
              <a:rPr lang="en-US" altLang="pl-PL" dirty="0" smtClean="0">
                <a:solidFill>
                  <a:srgbClr val="FFFF00"/>
                </a:solidFill>
                <a:cs typeface="Calibri" panose="020F0502020204030204" pitchFamily="34" charset="0"/>
              </a:rPr>
              <a:t>D(P,X)=D(Q,X)</a:t>
            </a:r>
            <a:r>
              <a:rPr lang="en-US" alt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altLang="pl-PL" dirty="0" smtClean="0">
              <a:solidFill>
                <a:srgbClr val="EAEAE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5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09" y="2968028"/>
            <a:ext cx="7772400" cy="792163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marL="457200" indent="-457200">
              <a:defRPr/>
            </a:pPr>
            <a:r>
              <a:rPr lang="en-US" dirty="0"/>
              <a:t>NN learning algorithms</a:t>
            </a:r>
          </a:p>
        </p:txBody>
      </p:sp>
    </p:spTree>
    <p:extLst>
      <p:ext uri="{BB962C8B-B14F-4D97-AF65-F5344CB8AC3E}">
        <p14:creationId xmlns:p14="http://schemas.microsoft.com/office/powerpoint/2010/main" val="367794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1" y="5929269"/>
            <a:ext cx="9151857" cy="110603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80142" tIns="80142" rIns="80142" bIns="80142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2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4" name="Shape 144"/>
          <p:cNvSpPr/>
          <p:nvPr/>
        </p:nvSpPr>
        <p:spPr>
          <a:xfrm>
            <a:off x="391014" y="82304"/>
            <a:ext cx="8442441" cy="1583534"/>
          </a:xfrm>
          <a:prstGeom prst="rect">
            <a:avLst/>
          </a:prstGeom>
          <a:noFill/>
          <a:ln>
            <a:noFill/>
          </a:ln>
        </p:spPr>
        <p:txBody>
          <a:bodyPr lIns="78893" tIns="80142" rIns="78893" bIns="80142" anchor="b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3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 search of the sources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3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of brain's cognitive activity</a:t>
            </a:r>
          </a:p>
        </p:txBody>
      </p:sp>
      <p:sp>
        <p:nvSpPr>
          <p:cNvPr id="145" name="Shape 145"/>
          <p:cNvSpPr/>
          <p:nvPr/>
        </p:nvSpPr>
        <p:spPr>
          <a:xfrm>
            <a:off x="400867" y="1690923"/>
            <a:ext cx="8442491" cy="534946"/>
          </a:xfrm>
          <a:prstGeom prst="rect">
            <a:avLst/>
          </a:prstGeom>
          <a:noFill/>
          <a:ln>
            <a:noFill/>
          </a:ln>
        </p:spPr>
        <p:txBody>
          <a:bodyPr lIns="78893" tIns="80142" rIns="78893" bIns="80142" anchor="t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SzPct val="25000"/>
            </a:pPr>
            <a:r>
              <a:rPr lang="en-US" sz="2800" kern="0" dirty="0">
                <a:solidFill>
                  <a:srgbClr val="FFC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Project „</a:t>
            </a:r>
            <a:r>
              <a:rPr lang="en-US" sz="2800" kern="0" dirty="0" err="1">
                <a:solidFill>
                  <a:srgbClr val="FFC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Symfonia</a:t>
            </a:r>
            <a:r>
              <a:rPr lang="en-US" sz="2800" kern="0" dirty="0">
                <a:solidFill>
                  <a:srgbClr val="FFC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”, NCN, </a:t>
            </a:r>
            <a:r>
              <a:rPr lang="en-US" sz="2800" kern="0" dirty="0" err="1">
                <a:solidFill>
                  <a:srgbClr val="FFC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Kraków</a:t>
            </a:r>
            <a:r>
              <a:rPr lang="en-US" sz="2800" kern="0" dirty="0">
                <a:solidFill>
                  <a:srgbClr val="FFC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, 18 July 2016</a:t>
            </a:r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 l="4179" t="10367" r="3356" b="9857"/>
          <a:stretch/>
        </p:blipFill>
        <p:spPr>
          <a:xfrm>
            <a:off x="7318098" y="6064474"/>
            <a:ext cx="1706961" cy="810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236" y="6086028"/>
            <a:ext cx="2431259" cy="78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5">
            <a:alphaModFix/>
          </a:blip>
          <a:srcRect r="4700"/>
          <a:stretch/>
        </p:blipFill>
        <p:spPr>
          <a:xfrm>
            <a:off x="4438150" y="6236910"/>
            <a:ext cx="2837666" cy="441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09299" y="6127266"/>
            <a:ext cx="1581141" cy="71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7">
            <a:alphaModFix/>
          </a:blip>
          <a:srcRect t="41554"/>
          <a:stretch/>
        </p:blipFill>
        <p:spPr>
          <a:xfrm>
            <a:off x="391015" y="2379771"/>
            <a:ext cx="8442440" cy="3320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43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noFill/>
          <a:ln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r>
              <a:rPr lang="en-US" altLang="en-US" dirty="0"/>
              <a:t>Support Vectors</a:t>
            </a:r>
          </a:p>
        </p:txBody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214696"/>
            <a:ext cx="8208962" cy="792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marL="0" indent="0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en-US" sz="2200" dirty="0">
                <a:cs typeface="Calibri" panose="020F0502020204030204" pitchFamily="34" charset="0"/>
              </a:rPr>
              <a:t>SVM gradually focuses on the training vectors near the decision hyperplane – can we do the same with MLP?  </a:t>
            </a:r>
          </a:p>
        </p:txBody>
      </p:sp>
      <p:pic>
        <p:nvPicPr>
          <p:cNvPr id="5642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3" y="2104898"/>
            <a:ext cx="4756150" cy="412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52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noFill/>
          <a:ln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r>
              <a:rPr lang="en-US" altLang="en-US" dirty="0"/>
              <a:t>Selecting Support Vectors</a:t>
            </a:r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41438"/>
            <a:ext cx="8281987" cy="647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marL="0" indent="0">
              <a:buFontTx/>
              <a:buNone/>
            </a:pPr>
            <a:r>
              <a:rPr lang="en-US" altLang="en-US" sz="2200" dirty="0">
                <a:cs typeface="Calibri" panose="020F0502020204030204" pitchFamily="34" charset="0"/>
              </a:rPr>
              <a:t>Active learning: if contribution to the parameter change is negligible remove the vector from training set.</a:t>
            </a:r>
          </a:p>
        </p:txBody>
      </p:sp>
      <p:sp>
        <p:nvSpPr>
          <p:cNvPr id="567300" name="Rectangle 4"/>
          <p:cNvSpPr>
            <a:spLocks noChangeArrowheads="1"/>
          </p:cNvSpPr>
          <p:nvPr/>
        </p:nvSpPr>
        <p:spPr bwMode="auto">
          <a:xfrm>
            <a:off x="684213" y="3087730"/>
            <a:ext cx="8280400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6200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811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If the difference </a:t>
            </a:r>
            <a:endParaRPr lang="en-US" altLang="en-US" dirty="0">
              <a:latin typeface="Symbol" pitchFamily="18" charset="2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sufficiently small the pattern X will have negligible influence on the training process and may be removed from the training.</a:t>
            </a:r>
          </a:p>
          <a:p>
            <a:pPr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Conclusion: select vectors with </a:t>
            </a:r>
            <a:r>
              <a:rPr lang="en-US" altLang="en-US" b="1" dirty="0" err="1">
                <a:latin typeface="Symbol" pitchFamily="18" charset="2"/>
                <a:cs typeface="Calibri" panose="020F0502020204030204" pitchFamily="34" charset="0"/>
              </a:rPr>
              <a:t>e</a:t>
            </a:r>
            <a:r>
              <a:rPr lang="en-US" altLang="en-US" b="1" baseline="-25000" dirty="0" err="1">
                <a:latin typeface="Times New Roman" pitchFamily="18" charset="0"/>
                <a:cs typeface="Calibri" panose="020F0502020204030204" pitchFamily="34" charset="0"/>
              </a:rPr>
              <a:t>W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(X)&gt;</a:t>
            </a:r>
            <a:r>
              <a:rPr lang="en-US" altLang="en-US" b="1" dirty="0" err="1">
                <a:latin typeface="Symbol" pitchFamily="18" charset="2"/>
                <a:cs typeface="Calibri" panose="020F0502020204030204" pitchFamily="34" charset="0"/>
              </a:rPr>
              <a:t>e</a:t>
            </a:r>
            <a:r>
              <a:rPr lang="en-US" alt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min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, for training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2 problems: possible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oscillations,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and strong influence of outliers. </a:t>
            </a:r>
          </a:p>
          <a:p>
            <a:pPr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Solution: adjust </a:t>
            </a:r>
            <a:r>
              <a:rPr lang="en-US" altLang="en-US" b="1" dirty="0" err="1">
                <a:latin typeface="Symbol" pitchFamily="18" charset="2"/>
                <a:cs typeface="Calibri" panose="020F0502020204030204" pitchFamily="34" charset="0"/>
              </a:rPr>
              <a:t>e</a:t>
            </a:r>
            <a:r>
              <a:rPr lang="en-US" alt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min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dynamically to avoid oscillations; 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	   remove also vectors with </a:t>
            </a:r>
            <a:r>
              <a:rPr lang="en-US" altLang="en-US" b="1" dirty="0" err="1">
                <a:latin typeface="Symbol" pitchFamily="18" charset="2"/>
                <a:cs typeface="Calibri" panose="020F0502020204030204" pitchFamily="34" charset="0"/>
              </a:rPr>
              <a:t>e</a:t>
            </a:r>
            <a:r>
              <a:rPr lang="en-US" altLang="en-US" b="1" baseline="-25000" dirty="0" err="1">
                <a:latin typeface="Times New Roman" pitchFamily="18" charset="0"/>
                <a:cs typeface="Calibri" panose="020F0502020204030204" pitchFamily="34" charset="0"/>
              </a:rPr>
              <a:t>W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(X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) &gt; 1</a:t>
            </a:r>
            <a:r>
              <a:rPr lang="en-US" altLang="en-US" dirty="0" smtClean="0">
                <a:latin typeface="Symbol" pitchFamily="18" charset="2"/>
                <a:cs typeface="Calibri" panose="020F0502020204030204" pitchFamily="34" charset="0"/>
              </a:rPr>
              <a:t>-</a:t>
            </a:r>
            <a:r>
              <a:rPr lang="en-US" altLang="en-US" b="1" dirty="0" smtClean="0">
                <a:latin typeface="Symbol" pitchFamily="18" charset="2"/>
                <a:cs typeface="Calibri" panose="020F0502020204030204" pitchFamily="34" charset="0"/>
              </a:rPr>
              <a:t>e</a:t>
            </a:r>
            <a:r>
              <a:rPr lang="en-US" altLang="en-US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min</a:t>
            </a:r>
            <a:r>
              <a:rPr lang="pl-PL" altLang="en-US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b="1" dirty="0" err="1" smtClean="0">
                <a:latin typeface="Symbol" pitchFamily="18" charset="2"/>
                <a:cs typeface="Calibri" panose="020F0502020204030204" pitchFamily="34" charset="0"/>
              </a:rPr>
              <a:t>e</a:t>
            </a:r>
            <a:r>
              <a:rPr lang="en-US" altLang="en-US" baseline="-25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pl-PL" alt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ax</a:t>
            </a:r>
            <a:endParaRPr lang="pl-PL" altLang="en-US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Tx/>
              <a:buNone/>
            </a:pPr>
            <a:endParaRPr lang="pl-PL" altLang="en-US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67301" name="Object 5"/>
          <p:cNvGraphicFramePr>
            <a:graphicFrameLocks noChangeAspect="1"/>
          </p:cNvGraphicFramePr>
          <p:nvPr/>
        </p:nvGraphicFramePr>
        <p:xfrm>
          <a:off x="827088" y="2060575"/>
          <a:ext cx="633730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32" name="Equation" r:id="rId3" imgW="3568680" imgH="482400" progId="Equation.DSMT4">
                  <p:embed/>
                </p:oleObj>
              </mc:Choice>
              <mc:Fallback>
                <p:oleObj name="Equation" r:id="rId3" imgW="356868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060575"/>
                        <a:ext cx="633730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730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280030"/>
              </p:ext>
            </p:extLst>
          </p:nvPr>
        </p:nvGraphicFramePr>
        <p:xfrm>
          <a:off x="2780671" y="2843684"/>
          <a:ext cx="4803775" cy="922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633" name="Equation" r:id="rId5" imgW="2247840" imgH="431640" progId="Equation.DSMT4">
                  <p:embed/>
                </p:oleObj>
              </mc:Choice>
              <mc:Fallback>
                <p:oleObj name="Equation" r:id="rId5" imgW="224784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0671" y="2843684"/>
                        <a:ext cx="4803775" cy="922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161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noFill/>
          <a:ln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r>
              <a:rPr lang="en-US" altLang="en-US" dirty="0"/>
              <a:t>SVNT </a:t>
            </a:r>
            <a:r>
              <a:rPr lang="en-US" altLang="en-US" dirty="0" smtClean="0"/>
              <a:t>algorithm (2005)</a:t>
            </a:r>
            <a:endParaRPr lang="en-US" altLang="en-US" dirty="0"/>
          </a:p>
        </p:txBody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268413"/>
            <a:ext cx="8208962" cy="7921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marL="0" indent="0">
              <a:buFontTx/>
              <a:buNone/>
            </a:pPr>
            <a:r>
              <a:rPr lang="en-US" altLang="en-US" sz="2200" dirty="0"/>
              <a:t>Initialize the network parameters W, </a:t>
            </a:r>
            <a:r>
              <a:rPr lang="pl-PL" altLang="en-US" sz="2200" dirty="0"/>
              <a:t/>
            </a:r>
            <a:br>
              <a:rPr lang="pl-PL" altLang="en-US" sz="2200" dirty="0"/>
            </a:br>
            <a:r>
              <a:rPr lang="pl-PL" altLang="en-US" sz="2200" dirty="0"/>
              <a:t>	</a:t>
            </a:r>
            <a:r>
              <a:rPr lang="en-US" altLang="en-US" sz="2200" dirty="0"/>
              <a:t>set </a:t>
            </a:r>
            <a:r>
              <a:rPr lang="en-US" altLang="en-US" sz="2200" dirty="0">
                <a:latin typeface="Symbol" pitchFamily="18" charset="2"/>
              </a:rPr>
              <a:t>D</a:t>
            </a:r>
            <a:r>
              <a:rPr lang="pl-PL" altLang="en-US" sz="2200" dirty="0">
                <a:latin typeface="Symbol" pitchFamily="18" charset="2"/>
              </a:rPr>
              <a:t>e</a:t>
            </a:r>
            <a:r>
              <a:rPr lang="en-US" altLang="en-US" sz="2200" dirty="0"/>
              <a:t>=0.01,</a:t>
            </a:r>
            <a:r>
              <a:rPr lang="pl-PL" altLang="en-US" sz="2200" dirty="0"/>
              <a:t> </a:t>
            </a:r>
            <a:r>
              <a:rPr lang="pl-PL" altLang="en-US" sz="2200" dirty="0">
                <a:latin typeface="Symbol" pitchFamily="18" charset="2"/>
              </a:rPr>
              <a:t>e</a:t>
            </a:r>
            <a:r>
              <a:rPr lang="en-US" altLang="en-US" sz="2200" baseline="-25000" dirty="0">
                <a:latin typeface="Times New Roman" pitchFamily="18" charset="0"/>
              </a:rPr>
              <a:t>min</a:t>
            </a:r>
            <a:r>
              <a:rPr lang="en-US" altLang="en-US" sz="2200" dirty="0"/>
              <a:t>=0, set SV=T. </a:t>
            </a:r>
          </a:p>
        </p:txBody>
      </p:sp>
      <p:sp>
        <p:nvSpPr>
          <p:cNvPr id="566276" name="Rectangle 4"/>
          <p:cNvSpPr>
            <a:spLocks noChangeArrowheads="1"/>
          </p:cNvSpPr>
          <p:nvPr/>
        </p:nvSpPr>
        <p:spPr bwMode="auto">
          <a:xfrm>
            <a:off x="685800" y="2133600"/>
            <a:ext cx="8062913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 marL="361950" indent="-36195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827088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235075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430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Until no improvement is found in the last </a:t>
            </a:r>
            <a:r>
              <a:rPr lang="en-US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iterations do</a:t>
            </a:r>
          </a:p>
          <a:p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Optimize network parameters for </a:t>
            </a:r>
            <a:r>
              <a:rPr lang="en-US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opt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steps on SV data.</a:t>
            </a:r>
          </a:p>
          <a:p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Run feedforward step on T to determine overall accuracy and errors, take SV={</a:t>
            </a:r>
            <a:r>
              <a:rPr lang="en-US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X|</a:t>
            </a:r>
            <a:r>
              <a:rPr lang="en-US" altLang="en-US" dirty="0" err="1">
                <a:latin typeface="Symbol" pitchFamily="18" charset="2"/>
                <a:cs typeface="Calibri" panose="020F0502020204030204" pitchFamily="34" charset="0"/>
              </a:rPr>
              <a:t>e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(X)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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en-US" altLang="en-US" dirty="0">
                <a:latin typeface="Symbol" pitchFamily="18" charset="2"/>
                <a:cs typeface="Calibri" panose="020F0502020204030204" pitchFamily="34" charset="0"/>
              </a:rPr>
              <a:t>e</a:t>
            </a:r>
            <a:r>
              <a:rPr lang="en-US" altLang="en-US" baseline="-25000" dirty="0">
                <a:latin typeface="Times New Roman" pitchFamily="18" charset="0"/>
                <a:cs typeface="Calibri" panose="020F0502020204030204" pitchFamily="34" charset="0"/>
              </a:rPr>
              <a:t>min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,1</a:t>
            </a:r>
            <a:r>
              <a:rPr lang="en-US" altLang="en-US" dirty="0">
                <a:latin typeface="Symbol" pitchFamily="18" charset="2"/>
                <a:cs typeface="Calibri" panose="020F0502020204030204" pitchFamily="34" charset="0"/>
              </a:rPr>
              <a:t>-e</a:t>
            </a:r>
            <a:r>
              <a:rPr lang="en-US" altLang="en-US" baseline="-25000" dirty="0">
                <a:latin typeface="Times New Roman" pitchFamily="18" charset="0"/>
                <a:cs typeface="Calibri" panose="020F0502020204030204" pitchFamily="34" charset="0"/>
              </a:rPr>
              <a:t>min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]}.</a:t>
            </a:r>
          </a:p>
          <a:p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If the accuracy increases:</a:t>
            </a:r>
          </a:p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	   	compare current network with the previous best one, 	choose the better one as the current best</a:t>
            </a:r>
          </a:p>
          <a:p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increase </a:t>
            </a:r>
            <a:r>
              <a:rPr lang="en-US" altLang="en-US" dirty="0" err="1">
                <a:latin typeface="Symbol" pitchFamily="18" charset="2"/>
                <a:cs typeface="Calibri" panose="020F0502020204030204" pitchFamily="34" charset="0"/>
              </a:rPr>
              <a:t>e</a:t>
            </a:r>
            <a:r>
              <a:rPr lang="en-US" altLang="en-US" baseline="-25000" dirty="0" err="1">
                <a:latin typeface="Times New Roman" pitchFamily="18" charset="0"/>
                <a:cs typeface="Calibri" panose="020F0502020204030204" pitchFamily="34" charset="0"/>
              </a:rPr>
              <a:t>min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altLang="en-US" dirty="0" err="1">
                <a:latin typeface="Symbol" pitchFamily="18" charset="2"/>
                <a:cs typeface="Calibri" panose="020F0502020204030204" pitchFamily="34" charset="0"/>
              </a:rPr>
              <a:t>e</a:t>
            </a:r>
            <a:r>
              <a:rPr lang="en-US" altLang="en-US" baseline="-25000" dirty="0" err="1">
                <a:latin typeface="Times New Roman" pitchFamily="18" charset="0"/>
                <a:cs typeface="Calibri" panose="020F0502020204030204" pitchFamily="34" charset="0"/>
              </a:rPr>
              <a:t>min</a:t>
            </a:r>
            <a:r>
              <a:rPr lang="en-US" altLang="en-US" dirty="0" err="1">
                <a:latin typeface="Symbol" pitchFamily="18" charset="2"/>
                <a:cs typeface="Calibri" panose="020F0502020204030204" pitchFamily="34" charset="0"/>
              </a:rPr>
              <a:t>+De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and make forward step selecting SVs</a:t>
            </a:r>
          </a:p>
          <a:p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If the number of support vectors |SV| increases:</a:t>
            </a:r>
          </a:p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		decrease </a:t>
            </a:r>
            <a:r>
              <a:rPr lang="en-US" altLang="en-US" dirty="0" err="1">
                <a:latin typeface="Symbol" pitchFamily="18" charset="2"/>
                <a:cs typeface="Calibri" panose="020F0502020204030204" pitchFamily="34" charset="0"/>
              </a:rPr>
              <a:t>e</a:t>
            </a:r>
            <a:r>
              <a:rPr lang="en-US" altLang="en-US" baseline="-25000" dirty="0" err="1">
                <a:latin typeface="Times New Roman" pitchFamily="18" charset="0"/>
                <a:cs typeface="Calibri" panose="020F0502020204030204" pitchFamily="34" charset="0"/>
              </a:rPr>
              <a:t>min</a:t>
            </a:r>
            <a:r>
              <a:rPr lang="en-US" altLang="en-US" dirty="0">
                <a:latin typeface="Symbol" pitchFamily="18" charset="2"/>
                <a:cs typeface="Calibri" panose="020F0502020204030204" pitchFamily="34" charset="0"/>
              </a:rPr>
              <a:t>=</a:t>
            </a:r>
            <a:r>
              <a:rPr lang="en-US" altLang="en-US" dirty="0" err="1">
                <a:latin typeface="Symbol" pitchFamily="18" charset="2"/>
                <a:cs typeface="Calibri" panose="020F0502020204030204" pitchFamily="34" charset="0"/>
              </a:rPr>
              <a:t>e</a:t>
            </a:r>
            <a:r>
              <a:rPr lang="en-US" altLang="en-US" baseline="-25000" dirty="0" err="1">
                <a:latin typeface="Times New Roman" pitchFamily="18" charset="0"/>
                <a:cs typeface="Calibri" panose="020F0502020204030204" pitchFamily="34" charset="0"/>
              </a:rPr>
              <a:t>min</a:t>
            </a:r>
            <a:r>
              <a:rPr lang="en-US" altLang="en-US" dirty="0">
                <a:latin typeface="Symbol" pitchFamily="18" charset="2"/>
                <a:cs typeface="Calibri" panose="020F0502020204030204" pitchFamily="34" charset="0"/>
              </a:rPr>
              <a:t>-De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</a:p>
          <a:p>
            <a:pPr>
              <a:buFontTx/>
              <a:buNone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		decrease </a:t>
            </a:r>
            <a:r>
              <a:rPr lang="en-US" altLang="en-US" dirty="0">
                <a:latin typeface="Symbol" pitchFamily="18" charset="2"/>
                <a:cs typeface="Calibri" panose="020F0502020204030204" pitchFamily="34" charset="0"/>
              </a:rPr>
              <a:t>De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altLang="en-US" dirty="0">
                <a:latin typeface="Symbol" pitchFamily="18" charset="2"/>
                <a:cs typeface="Calibri" panose="020F0502020204030204" pitchFamily="34" charset="0"/>
              </a:rPr>
              <a:t>De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/1.2 to avoid large changes</a:t>
            </a:r>
          </a:p>
        </p:txBody>
      </p:sp>
    </p:spTree>
    <p:extLst>
      <p:ext uri="{BB962C8B-B14F-4D97-AF65-F5344CB8AC3E}">
        <p14:creationId xmlns:p14="http://schemas.microsoft.com/office/powerpoint/2010/main" val="236290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15888"/>
            <a:ext cx="7772400" cy="774700"/>
          </a:xfrm>
          <a:noFill/>
          <a:ln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r>
              <a:rPr lang="en-US" altLang="en-US" dirty="0"/>
              <a:t>XOR solution</a:t>
            </a:r>
          </a:p>
        </p:txBody>
      </p:sp>
      <p:pic>
        <p:nvPicPr>
          <p:cNvPr id="565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08050"/>
            <a:ext cx="714375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37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630237"/>
          </a:xfrm>
          <a:noFill/>
          <a:ln/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r>
              <a:rPr lang="en-US" altLang="en-US" dirty="0"/>
              <a:t>Hypothyroid </a:t>
            </a:r>
            <a:r>
              <a:rPr lang="en-US" altLang="en-US" dirty="0" smtClean="0"/>
              <a:t>data example</a:t>
            </a:r>
            <a:endParaRPr lang="en-US" altLang="en-US" dirty="0"/>
          </a:p>
        </p:txBody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25538"/>
            <a:ext cx="8208962" cy="172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</a:extLst>
        </p:spPr>
        <p:txBody>
          <a:bodyPr lIns="92075" tIns="46038" rIns="92075" bIns="46038"/>
          <a:lstStyle/>
          <a:p>
            <a:pPr marL="0" indent="0">
              <a:buFontTx/>
              <a:buNone/>
            </a:pPr>
            <a:r>
              <a:rPr lang="en-US" altLang="en-US" sz="2000" dirty="0"/>
              <a:t>2 years real medical screening tests for thyroid diseases, 3772 cases with 93 primary hypothyroid and 191 compensated hypothyroid, the remaining 3488 cases are healthy; 3428 test, similar class distribution. </a:t>
            </a:r>
          </a:p>
          <a:p>
            <a:pPr marL="0" indent="0">
              <a:buFontTx/>
              <a:buNone/>
            </a:pPr>
            <a:r>
              <a:rPr lang="en-US" altLang="en-US" sz="2000" dirty="0"/>
              <a:t>21 attributes (15 binary, 6 continuous</a:t>
            </a:r>
            <a:r>
              <a:rPr lang="en-US" altLang="en-US" sz="2000" dirty="0" smtClean="0"/>
              <a:t>), </a:t>
            </a:r>
            <a:r>
              <a:rPr lang="en-US" altLang="en-US" sz="2000" dirty="0"/>
              <a:t>but only </a:t>
            </a:r>
            <a:r>
              <a:rPr lang="en-US" altLang="en-US" sz="2000" dirty="0" smtClean="0"/>
              <a:t>2 binary </a:t>
            </a:r>
            <a:r>
              <a:rPr lang="en-US" altLang="en-US" sz="2000" dirty="0"/>
              <a:t>attributes (on thyroxine, and thyroid surgery) </a:t>
            </a:r>
            <a:r>
              <a:rPr lang="en-US" altLang="en-US" sz="2000" dirty="0" smtClean="0"/>
              <a:t>are useful, </a:t>
            </a:r>
            <a:r>
              <a:rPr lang="en-US" altLang="en-US" sz="2000" dirty="0"/>
              <a:t>therefore </a:t>
            </a:r>
            <a:r>
              <a:rPr lang="en-US" altLang="en-US" sz="2000" dirty="0" smtClean="0"/>
              <a:t>8 attributes are used. </a:t>
            </a:r>
            <a:endParaRPr lang="en-US" altLang="en-US" sz="2000" dirty="0"/>
          </a:p>
        </p:txBody>
      </p:sp>
      <p:sp>
        <p:nvSpPr>
          <p:cNvPr id="569348" name="Rectangle 4"/>
          <p:cNvSpPr>
            <a:spLocks noChangeArrowheads="1"/>
          </p:cNvSpPr>
          <p:nvPr/>
        </p:nvSpPr>
        <p:spPr bwMode="auto">
          <a:xfrm>
            <a:off x="1398799" y="2878916"/>
            <a:ext cx="6006048" cy="336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>
            <a:lvl1pPr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200">
                <a:solidFill>
                  <a:schemeClr val="tx1"/>
                </a:solidFill>
                <a:latin typeface="Arial" charset="0"/>
              </a:defRPr>
            </a:lvl1pPr>
            <a:lvl2pPr marL="76200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81100" indent="-22860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Method 			% train  	</a:t>
            </a: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	% 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test 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C-MLP2LN rules		99.89 		99.36 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MLP+SCG, 4 neurons  	</a:t>
            </a: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99.81 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99.24 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SVM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Minkovsky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opt kernel </a:t>
            </a: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100.0 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99.18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MLP+SCG, 4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neur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67 SV 	99.95 		</a:t>
            </a: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99.0  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MLP+SCG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12 neur.  	</a:t>
            </a: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100.0 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98.8  </a:t>
            </a: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Cascade correlation	</a:t>
            </a: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100.0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98.5</a:t>
            </a:r>
          </a:p>
          <a:p>
            <a:pPr>
              <a:buFontTx/>
              <a:buNone/>
            </a:pP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MLP+backprop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 		99.60 		98.5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SVM Gaussian kernel 	</a:t>
            </a: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99.76 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98.4 </a:t>
            </a:r>
          </a:p>
        </p:txBody>
      </p:sp>
    </p:spTree>
    <p:extLst>
      <p:ext uri="{BB962C8B-B14F-4D97-AF65-F5344CB8AC3E}">
        <p14:creationId xmlns:p14="http://schemas.microsoft.com/office/powerpoint/2010/main" val="212632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>
              <a:defRPr/>
            </a:pPr>
            <a:r>
              <a:rPr lang="en-US" dirty="0" smtClean="0"/>
              <a:t>Biological inspirations</a:t>
            </a: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1" y="1142067"/>
            <a:ext cx="5421032" cy="2685862"/>
          </a:xfrm>
          <a:noFill/>
        </p:spPr>
        <p:txBody>
          <a:bodyPr lIns="92075" tIns="46038" rIns="92075" bIns="46038"/>
          <a:lstStyle/>
          <a:p>
            <a:pPr marL="0" indent="0">
              <a:buNone/>
            </a:pPr>
            <a:r>
              <a:rPr lang="en-US" altLang="en-US" sz="2000" dirty="0" smtClean="0"/>
              <a:t>Cortical columns may learn to respond to stimuli with complex logic, resonating in different way.</a:t>
            </a:r>
          </a:p>
          <a:p>
            <a:pPr marL="0" indent="0">
              <a:buNone/>
            </a:pPr>
            <a:r>
              <a:rPr lang="en-US" altLang="en-US" b="1" dirty="0" smtClean="0">
                <a:solidFill>
                  <a:srgbClr val="FFFF00"/>
                </a:solidFill>
              </a:rPr>
              <a:t>Liquid </a:t>
            </a:r>
            <a:r>
              <a:rPr lang="en-US" altLang="en-US" b="1" dirty="0">
                <a:solidFill>
                  <a:srgbClr val="FFFF00"/>
                </a:solidFill>
              </a:rPr>
              <a:t>state machine </a:t>
            </a:r>
            <a:r>
              <a:rPr lang="en-US" altLang="en-US" dirty="0"/>
              <a:t>(</a:t>
            </a:r>
            <a:r>
              <a:rPr lang="en-US" altLang="en-US" dirty="0" smtClean="0"/>
              <a:t>LSM; Maas, </a:t>
            </a:r>
            <a:r>
              <a:rPr lang="en-US" altLang="en-US" dirty="0" err="1" smtClean="0"/>
              <a:t>Markram</a:t>
            </a:r>
            <a:r>
              <a:rPr lang="en-US" altLang="en-US" dirty="0" smtClean="0"/>
              <a:t> 2004) – large spiking recurrent neural network, randomly connected. </a:t>
            </a:r>
          </a:p>
          <a:p>
            <a:pPr marL="0" indent="0">
              <a:buNone/>
            </a:pPr>
            <a:r>
              <a:rPr lang="en-US" altLang="en-US" dirty="0" smtClean="0">
                <a:solidFill>
                  <a:srgbClr val="FFFF00"/>
                </a:solidFill>
              </a:rPr>
              <a:t>S(t) =&gt; LSM (</a:t>
            </a:r>
            <a:r>
              <a:rPr lang="en-US" altLang="en-US" dirty="0" err="1" smtClean="0">
                <a:solidFill>
                  <a:srgbClr val="FFFF00"/>
                </a:solidFill>
              </a:rPr>
              <a:t>x,t</a:t>
            </a:r>
            <a:r>
              <a:rPr lang="en-US" altLang="en-US" dirty="0" smtClean="0">
                <a:solidFill>
                  <a:srgbClr val="FFFF00"/>
                </a:solidFill>
              </a:rPr>
              <a:t>)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spatio</a:t>
            </a:r>
            <a:r>
              <a:rPr lang="en-US" altLang="en-US" dirty="0" smtClean="0"/>
              <a:t>-temporal </a:t>
            </a:r>
            <a:r>
              <a:rPr lang="en-US" altLang="en-US" dirty="0"/>
              <a:t>pattern of </a:t>
            </a:r>
            <a:r>
              <a:rPr lang="en-US" altLang="en-US" dirty="0" smtClean="0"/>
              <a:t>activations, creating separable high dimensional projections, perceptrons can handle that.</a:t>
            </a:r>
            <a:endParaRPr lang="en-US" altLang="en-US" sz="2000" dirty="0" smtClean="0"/>
          </a:p>
        </p:txBody>
      </p:sp>
      <p:pic>
        <p:nvPicPr>
          <p:cNvPr id="69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1324722"/>
            <a:ext cx="2903537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53035" y="3899647"/>
            <a:ext cx="8205883" cy="2321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buNone/>
            </a:pPr>
            <a:r>
              <a:rPr lang="en-US" altLang="en-US" dirty="0" smtClean="0">
                <a:solidFill>
                  <a:srgbClr val="FFFF00"/>
                </a:solidFill>
              </a:rPr>
              <a:t>Simplifications for static data</a:t>
            </a:r>
            <a:r>
              <a:rPr lang="en-US" altLang="en-US" dirty="0" smtClean="0"/>
              <a:t>: </a:t>
            </a:r>
            <a:br>
              <a:rPr lang="en-US" altLang="en-US" dirty="0" smtClean="0"/>
            </a:br>
            <a:r>
              <a:rPr lang="en-US" altLang="en-US" sz="1000" dirty="0" smtClean="0"/>
              <a:t/>
            </a:r>
            <a:br>
              <a:rPr lang="en-US" altLang="en-US" sz="1000" dirty="0" smtClean="0"/>
            </a:br>
            <a:r>
              <a:rPr lang="en-US" altLang="en-US" dirty="0" smtClean="0"/>
              <a:t>1) </a:t>
            </a:r>
            <a:r>
              <a:rPr lang="en-US" altLang="en-US" kern="0" dirty="0" smtClean="0"/>
              <a:t>Oscillators based on combination of two neurons   </a:t>
            </a:r>
            <a:r>
              <a:rPr lang="en-US" altLang="en-US" kern="0" dirty="0" smtClean="0">
                <a:solidFill>
                  <a:srgbClr val="FFFF00"/>
                </a:solidFill>
                <a:latin typeface="Symbol" pitchFamily="18" charset="2"/>
              </a:rPr>
              <a:t>s</a:t>
            </a:r>
            <a:r>
              <a:rPr lang="en-US" altLang="en-US" kern="0" dirty="0" smtClean="0">
                <a:solidFill>
                  <a:srgbClr val="FFFF00"/>
                </a:solidFill>
              </a:rPr>
              <a:t>(W</a:t>
            </a:r>
            <a:r>
              <a:rPr lang="en-US" altLang="en-US" kern="0" baseline="30000" dirty="0" smtClean="0">
                <a:solidFill>
                  <a:srgbClr val="FFFF00"/>
                </a:solidFill>
              </a:rPr>
              <a:t>.</a:t>
            </a:r>
            <a:r>
              <a:rPr lang="en-US" altLang="en-US" kern="0" dirty="0" smtClean="0">
                <a:solidFill>
                  <a:srgbClr val="FFFF00"/>
                </a:solidFill>
              </a:rPr>
              <a:t>X-b) – </a:t>
            </a:r>
            <a:r>
              <a:rPr lang="en-US" altLang="en-US" kern="0" dirty="0" smtClean="0">
                <a:solidFill>
                  <a:srgbClr val="FFFF00"/>
                </a:solidFill>
                <a:latin typeface="Symbol" pitchFamily="18" charset="2"/>
              </a:rPr>
              <a:t>s</a:t>
            </a:r>
            <a:r>
              <a:rPr lang="en-US" altLang="en-US" kern="0" dirty="0" smtClean="0">
                <a:solidFill>
                  <a:srgbClr val="FFFF00"/>
                </a:solidFill>
              </a:rPr>
              <a:t>(W</a:t>
            </a:r>
            <a:r>
              <a:rPr lang="en-US" altLang="en-US" kern="0" baseline="30000" dirty="0" smtClean="0">
                <a:solidFill>
                  <a:srgbClr val="FFFF00"/>
                </a:solidFill>
              </a:rPr>
              <a:t>.</a:t>
            </a:r>
            <a:r>
              <a:rPr lang="en-US" altLang="en-US" kern="0" dirty="0" smtClean="0">
                <a:solidFill>
                  <a:srgbClr val="FFFF00"/>
                </a:solidFill>
              </a:rPr>
              <a:t>X-b’)</a:t>
            </a:r>
            <a:r>
              <a:rPr lang="en-US" altLang="en-US" kern="0" dirty="0" smtClean="0"/>
              <a:t> </a:t>
            </a:r>
            <a:br>
              <a:rPr lang="en-US" altLang="en-US" kern="0" dirty="0" smtClean="0"/>
            </a:br>
            <a:r>
              <a:rPr lang="en-US" altLang="en-US" kern="0" dirty="0" smtClean="0"/>
              <a:t>give localized projections </a:t>
            </a:r>
            <a:r>
              <a:rPr lang="en-US" altLang="en-US" kern="0" dirty="0" smtClean="0">
                <a:sym typeface="Wingdings" panose="05000000000000000000" pitchFamily="2" charset="2"/>
              </a:rPr>
              <a:t> specific resonant states</a:t>
            </a:r>
            <a:r>
              <a:rPr lang="en-US" altLang="en-US" kern="0" dirty="0" smtClean="0"/>
              <a:t>! </a:t>
            </a:r>
            <a:br>
              <a:rPr lang="en-US" altLang="en-US" kern="0" dirty="0" smtClean="0"/>
            </a:br>
            <a:r>
              <a:rPr lang="en-US" altLang="en-US" kern="0" dirty="0" smtClean="0"/>
              <a:t>Used in MLP2LN architecture for extraction of logical rules from data.</a:t>
            </a:r>
          </a:p>
          <a:p>
            <a:pPr marL="0" indent="0">
              <a:buNone/>
            </a:pPr>
            <a:endParaRPr lang="en-US" altLang="en-US" sz="1000" kern="0" dirty="0"/>
          </a:p>
          <a:p>
            <a:pPr marL="0" indent="0">
              <a:buNone/>
            </a:pPr>
            <a:r>
              <a:rPr lang="en-US" dirty="0" smtClean="0"/>
              <a:t>2) Single </a:t>
            </a:r>
            <a:r>
              <a:rPr lang="en-US" dirty="0"/>
              <a:t>hidden layer constructive network based on random </a:t>
            </a:r>
            <a:r>
              <a:rPr lang="en-US" dirty="0" smtClean="0"/>
              <a:t>projections.</a:t>
            </a:r>
            <a:endParaRPr lang="en-US" alt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95840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9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9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437438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err="1" smtClean="0"/>
              <a:t>aRPM</a:t>
            </a:r>
            <a:endParaRPr lang="en-US" dirty="0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226605"/>
            <a:ext cx="8280400" cy="2498725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aRMP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, Almost Random Projection Machine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(with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Hebbian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learning): </a:t>
            </a:r>
          </a:p>
          <a:p>
            <a:pPr marL="0" indent="0" eaLnBrk="1" hangingPunct="1"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generate random combinations of inputs (line projection) </a:t>
            </a:r>
            <a:r>
              <a:rPr lang="en-US" sz="20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z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(X)=W</a:t>
            </a:r>
            <a:r>
              <a:rPr lang="en-US" sz="2000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</a:t>
            </a:r>
          </a:p>
          <a:p>
            <a:pPr marL="0" indent="0" eaLnBrk="1" hangingPunct="1"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find and isolate pure cluster </a:t>
            </a:r>
            <a:r>
              <a:rPr lang="en-US" sz="20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(X)=</a:t>
            </a:r>
            <a:r>
              <a:rPr lang="en-US" sz="20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20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z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(X))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; localized kernel on projections, 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estimate relevance of </a:t>
            </a:r>
            <a:r>
              <a:rPr lang="en-US" sz="20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(X)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ex.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MI(</a:t>
            </a:r>
            <a:r>
              <a:rPr lang="en-US" sz="20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(X),C)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leave only good nodes and continue until each vector activates minimum k hidden nodes. </a:t>
            </a:r>
          </a:p>
          <a:p>
            <a:pPr marL="0" indent="0" eaLnBrk="1" hangingPunct="1"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Count how many nodes vote for each class and plot: no LDA needed!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No need for learning at all! 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4133850"/>
            <a:ext cx="37338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3748088"/>
            <a:ext cx="45148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19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b="0" dirty="0" err="1" smtClean="0">
                <a:solidFill>
                  <a:srgbClr val="FFCC00"/>
                </a:solidFill>
              </a:rPr>
              <a:t>Main</a:t>
            </a:r>
            <a:r>
              <a:rPr lang="pl-PL" b="0" dirty="0" smtClean="0">
                <a:solidFill>
                  <a:srgbClr val="FFCC00"/>
                </a:solidFill>
              </a:rPr>
              <a:t> idea</a:t>
            </a:r>
            <a:endParaRPr lang="en-US" b="0" dirty="0" smtClean="0">
              <a:solidFill>
                <a:srgbClr val="FFCC00"/>
              </a:solidFill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124744"/>
            <a:ext cx="7924800" cy="5544616"/>
          </a:xfrm>
        </p:spPr>
        <p:txBody>
          <a:bodyPr/>
          <a:lstStyle/>
          <a:p>
            <a:pPr marL="0" indent="0" algn="just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dirty="0"/>
              <a:t>Following biological inspirations - </a:t>
            </a:r>
            <a:r>
              <a:rPr lang="en-US" dirty="0" err="1"/>
              <a:t>aRPM</a:t>
            </a:r>
            <a:r>
              <a:rPr lang="en-US" dirty="0"/>
              <a:t>, single hidden layer constructive network based on random projections added only if useful; </a:t>
            </a:r>
          </a:p>
          <a:p>
            <a:pPr marL="0" indent="0" algn="just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dirty="0"/>
              <a:t>easily solve highly-non-separable </a:t>
            </a:r>
            <a:r>
              <a:rPr lang="en-US" dirty="0" smtClean="0"/>
              <a:t>problems. </a:t>
            </a:r>
            <a:endParaRPr lang="en-US" dirty="0"/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dirty="0"/>
              <a:t>Kernel-based features extend the hypothesis space</a:t>
            </a:r>
            <a:r>
              <a:rPr lang="pl-PL" dirty="0"/>
              <a:t>.</a:t>
            </a:r>
            <a:r>
              <a:rPr lang="en-US" dirty="0"/>
              <a:t> </a:t>
            </a:r>
            <a:r>
              <a:rPr lang="pl-PL" dirty="0"/>
              <a:t/>
            </a:r>
            <a:br>
              <a:rPr lang="pl-PL" dirty="0"/>
            </a:br>
            <a:r>
              <a:rPr lang="en-US" dirty="0"/>
              <a:t>Cover theorem guarantees better separability. </a:t>
            </a:r>
            <a:endParaRPr lang="en-US" sz="2000" b="0" dirty="0" smtClean="0"/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000" b="0" dirty="0" smtClean="0"/>
              <a:t>Linear kernels define new features </a:t>
            </a:r>
            <a:r>
              <a:rPr lang="en-US" sz="2000" b="0" dirty="0" smtClean="0">
                <a:solidFill>
                  <a:srgbClr val="FFFF00"/>
                </a:solidFill>
              </a:rPr>
              <a:t>t(</a:t>
            </a:r>
            <a:r>
              <a:rPr lang="en-US" sz="2000" i="1" dirty="0" smtClean="0">
                <a:solidFill>
                  <a:srgbClr val="FFFF00"/>
                </a:solidFill>
              </a:rPr>
              <a:t>X</a:t>
            </a:r>
            <a:r>
              <a:rPr lang="en-US" sz="2000" b="0" dirty="0" smtClean="0">
                <a:solidFill>
                  <a:srgbClr val="FFFF00"/>
                </a:solidFill>
              </a:rPr>
              <a:t>;</a:t>
            </a:r>
            <a:r>
              <a:rPr lang="en-US" sz="2000" i="1" dirty="0" smtClean="0">
                <a:solidFill>
                  <a:srgbClr val="FFFF00"/>
                </a:solidFill>
              </a:rPr>
              <a:t>W</a:t>
            </a:r>
            <a:r>
              <a:rPr lang="en-US" sz="2000" b="0" dirty="0" smtClean="0">
                <a:solidFill>
                  <a:srgbClr val="FFFF00"/>
                </a:solidFill>
              </a:rPr>
              <a:t>)=K</a:t>
            </a:r>
            <a:r>
              <a:rPr lang="en-US" sz="2000" b="0" baseline="-25000" dirty="0" smtClean="0">
                <a:solidFill>
                  <a:srgbClr val="FFFF00"/>
                </a:solidFill>
              </a:rPr>
              <a:t>L</a:t>
            </a:r>
            <a:r>
              <a:rPr lang="en-US" sz="2000" b="0" dirty="0" smtClean="0">
                <a:solidFill>
                  <a:srgbClr val="FFFF00"/>
                </a:solidFill>
              </a:rPr>
              <a:t>(</a:t>
            </a:r>
            <a:r>
              <a:rPr lang="en-US" sz="2000" i="1" dirty="0" smtClean="0">
                <a:solidFill>
                  <a:srgbClr val="FFFF00"/>
                </a:solidFill>
              </a:rPr>
              <a:t>X</a:t>
            </a:r>
            <a:r>
              <a:rPr lang="en-US" sz="2000" b="0" dirty="0" smtClean="0">
                <a:solidFill>
                  <a:srgbClr val="FFFF00"/>
                </a:solidFill>
              </a:rPr>
              <a:t>,</a:t>
            </a:r>
            <a:r>
              <a:rPr lang="en-US" sz="2000" i="1" dirty="0" smtClean="0">
                <a:solidFill>
                  <a:srgbClr val="FFFF00"/>
                </a:solidFill>
              </a:rPr>
              <a:t>W</a:t>
            </a:r>
            <a:r>
              <a:rPr lang="en-US" sz="2000" b="0" dirty="0" smtClean="0">
                <a:solidFill>
                  <a:srgbClr val="FFFF00"/>
                </a:solidFill>
              </a:rPr>
              <a:t>)=</a:t>
            </a:r>
            <a:r>
              <a:rPr lang="en-US" sz="2000" i="1" dirty="0" smtClean="0">
                <a:solidFill>
                  <a:srgbClr val="FFFF00"/>
                </a:solidFill>
              </a:rPr>
              <a:t>X·W</a:t>
            </a:r>
            <a:r>
              <a:rPr lang="en-US" sz="2000" b="0" dirty="0" smtClean="0"/>
              <a:t> based on a projection on the </a:t>
            </a:r>
            <a:r>
              <a:rPr lang="en-US" sz="2000" i="1" dirty="0" smtClean="0"/>
              <a:t>W</a:t>
            </a:r>
            <a:r>
              <a:rPr lang="en-US" sz="2000" b="0" dirty="0" smtClean="0"/>
              <a:t> direction. 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000" b="0" dirty="0" smtClean="0"/>
              <a:t>Gaussian kernels </a:t>
            </a:r>
            <a:r>
              <a:rPr lang="en-US" sz="2000" b="0" dirty="0" smtClean="0">
                <a:solidFill>
                  <a:srgbClr val="FFFF00"/>
                </a:solidFill>
              </a:rPr>
              <a:t>g(</a:t>
            </a:r>
            <a:r>
              <a:rPr lang="en-US" sz="2000" i="1" dirty="0" smtClean="0">
                <a:solidFill>
                  <a:srgbClr val="FFFF00"/>
                </a:solidFill>
              </a:rPr>
              <a:t>X</a:t>
            </a:r>
            <a:r>
              <a:rPr lang="en-US" sz="2000" b="0" dirty="0" smtClean="0">
                <a:solidFill>
                  <a:srgbClr val="FFFF00"/>
                </a:solidFill>
              </a:rPr>
              <a:t>,</a:t>
            </a:r>
            <a:r>
              <a:rPr lang="en-US" sz="2000" i="1" dirty="0" smtClean="0">
                <a:solidFill>
                  <a:srgbClr val="FFFF00"/>
                </a:solidFill>
              </a:rPr>
              <a:t>W</a:t>
            </a:r>
            <a:r>
              <a:rPr lang="en-US" sz="2000" b="0" dirty="0" smtClean="0">
                <a:solidFill>
                  <a:srgbClr val="FFFF00"/>
                </a:solidFill>
              </a:rPr>
              <a:t>)=</a:t>
            </a:r>
            <a:r>
              <a:rPr lang="en-US" sz="2000" b="0" dirty="0" err="1" smtClean="0">
                <a:solidFill>
                  <a:srgbClr val="FFFF00"/>
                </a:solidFill>
              </a:rPr>
              <a:t>exp</a:t>
            </a:r>
            <a:r>
              <a:rPr lang="en-US" sz="2000" b="0" dirty="0" smtClean="0">
                <a:solidFill>
                  <a:srgbClr val="FFFF00"/>
                </a:solidFill>
              </a:rPr>
              <a:t>(-||</a:t>
            </a:r>
            <a:r>
              <a:rPr lang="en-US" sz="2000" i="1" dirty="0" smtClean="0">
                <a:solidFill>
                  <a:srgbClr val="FFFF00"/>
                </a:solidFill>
              </a:rPr>
              <a:t>X</a:t>
            </a:r>
            <a:r>
              <a:rPr lang="en-US" sz="2000" b="0" dirty="0" smtClean="0">
                <a:solidFill>
                  <a:srgbClr val="FFFF00"/>
                </a:solidFill>
              </a:rPr>
              <a:t>-</a:t>
            </a:r>
            <a:r>
              <a:rPr lang="en-US" sz="2000" i="1" dirty="0" smtClean="0">
                <a:solidFill>
                  <a:srgbClr val="FFFF00"/>
                </a:solidFill>
              </a:rPr>
              <a:t>W</a:t>
            </a:r>
            <a:r>
              <a:rPr lang="en-US" sz="2000" b="0" dirty="0" smtClean="0">
                <a:solidFill>
                  <a:srgbClr val="FFFF00"/>
                </a:solidFill>
              </a:rPr>
              <a:t>||/(2σ</a:t>
            </a:r>
            <a:r>
              <a:rPr lang="en-US" sz="2000" b="0" baseline="30000" dirty="0" smtClean="0">
                <a:solidFill>
                  <a:srgbClr val="FFFF00"/>
                </a:solidFill>
              </a:rPr>
              <a:t>2</a:t>
            </a:r>
            <a:r>
              <a:rPr lang="en-US" sz="2000" b="0" dirty="0" smtClean="0">
                <a:solidFill>
                  <a:srgbClr val="FFFF00"/>
                </a:solidFill>
              </a:rPr>
              <a:t>))</a:t>
            </a:r>
            <a:r>
              <a:rPr lang="en-US" sz="2000" b="0" dirty="0" smtClean="0"/>
              <a:t> evaluate similarity between two vectors using weighted radial distance function.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000" b="0" dirty="0" smtClean="0"/>
              <a:t>The final discriminant function is constructed as a linear combination of such kernels.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000" b="0" dirty="0" smtClean="0"/>
              <a:t>Focus on margin maximization in </a:t>
            </a:r>
            <a:r>
              <a:rPr lang="en-US" sz="2000" b="0" dirty="0" err="1" smtClean="0"/>
              <a:t>aRPM</a:t>
            </a:r>
            <a:r>
              <a:rPr lang="en-US" sz="2000" b="0" dirty="0" smtClean="0"/>
              <a:t>; new projections added only if they increase correct classification probability of those examples that are wrongly classified or are close to the decision border.</a:t>
            </a:r>
          </a:p>
        </p:txBody>
      </p:sp>
    </p:spTree>
    <p:extLst>
      <p:ext uri="{BB962C8B-B14F-4D97-AF65-F5344CB8AC3E}">
        <p14:creationId xmlns:p14="http://schemas.microsoft.com/office/powerpoint/2010/main" val="1132634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b="0" dirty="0" err="1" smtClean="0">
                <a:solidFill>
                  <a:srgbClr val="FFCC00"/>
                </a:solidFill>
              </a:rPr>
              <a:t>aRPM</a:t>
            </a:r>
            <a:endParaRPr lang="en-US" b="0" dirty="0" smtClean="0">
              <a:solidFill>
                <a:srgbClr val="FFCC00"/>
              </a:solidFill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240490"/>
            <a:ext cx="7924800" cy="4590256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000" b="0" dirty="0" smtClean="0"/>
              <a:t>Some </a:t>
            </a:r>
            <a:r>
              <a:rPr lang="en-US" sz="2000" b="0" dirty="0"/>
              <a:t>projections may not be very </a:t>
            </a:r>
            <a:r>
              <a:rPr lang="en-US" sz="2000" b="0" dirty="0" smtClean="0"/>
              <a:t>useful, </a:t>
            </a:r>
            <a:r>
              <a:rPr lang="en-US" sz="2000" b="0" dirty="0"/>
              <a:t>but the distribution of the training data along </a:t>
            </a:r>
            <a:r>
              <a:rPr lang="en-US" sz="2000" b="0" dirty="0" smtClean="0"/>
              <a:t>direction </a:t>
            </a:r>
            <a:r>
              <a:rPr lang="en-US" sz="2000" b="0" dirty="0"/>
              <a:t>may have a range of values that includes a pure cluster of projected </a:t>
            </a:r>
            <a:r>
              <a:rPr lang="en-US" sz="2000" b="0" dirty="0" smtClean="0"/>
              <a:t>patterns. </a:t>
            </a:r>
            <a:r>
              <a:rPr lang="pl-PL" sz="2000" b="0" dirty="0" smtClean="0"/>
              <a:t/>
            </a:r>
            <a:br>
              <a:rPr lang="pl-PL" sz="2000" b="0" dirty="0" smtClean="0"/>
            </a:br>
            <a:r>
              <a:rPr lang="en-US" sz="2000" b="0" dirty="0" smtClean="0"/>
              <a:t>This </a:t>
            </a:r>
            <a:r>
              <a:rPr lang="en-US" sz="2000" b="0" dirty="0"/>
              <a:t>creates binary features </a:t>
            </a:r>
            <a:r>
              <a:rPr lang="en-US" sz="2000" b="0" dirty="0" smtClean="0">
                <a:solidFill>
                  <a:srgbClr val="FFFF00"/>
                </a:solidFill>
              </a:rPr>
              <a:t>b</a:t>
            </a:r>
            <a:r>
              <a:rPr lang="en-US" sz="2000" b="0" baseline="-25000" dirty="0" smtClean="0">
                <a:solidFill>
                  <a:srgbClr val="FFFF00"/>
                </a:solidFill>
              </a:rPr>
              <a:t>i</a:t>
            </a:r>
            <a:r>
              <a:rPr lang="en-US" sz="2000" b="0" dirty="0" smtClean="0">
                <a:solidFill>
                  <a:srgbClr val="FFFF00"/>
                </a:solidFill>
              </a:rPr>
              <a:t>(</a:t>
            </a:r>
            <a:r>
              <a:rPr lang="pl-PL" sz="2000" i="1" dirty="0" smtClean="0">
                <a:solidFill>
                  <a:srgbClr val="FFFF00"/>
                </a:solidFill>
              </a:rPr>
              <a:t>X</a:t>
            </a:r>
            <a:r>
              <a:rPr lang="en-US" sz="2000" b="0" dirty="0" smtClean="0">
                <a:solidFill>
                  <a:srgbClr val="FFFF00"/>
                </a:solidFill>
              </a:rPr>
              <a:t>) </a:t>
            </a:r>
            <a:r>
              <a:rPr lang="en-US" sz="2000" b="0" dirty="0">
                <a:solidFill>
                  <a:srgbClr val="FFFF00"/>
                </a:solidFill>
              </a:rPr>
              <a:t>= </a:t>
            </a:r>
            <a:r>
              <a:rPr lang="en-US" sz="2000" b="0" dirty="0" smtClean="0">
                <a:solidFill>
                  <a:srgbClr val="FFFF00"/>
                </a:solidFill>
              </a:rPr>
              <a:t>t(</a:t>
            </a:r>
            <a:r>
              <a:rPr lang="pl-PL" sz="2000" i="1" dirty="0" smtClean="0">
                <a:solidFill>
                  <a:srgbClr val="FFFF00"/>
                </a:solidFill>
              </a:rPr>
              <a:t>X</a:t>
            </a:r>
            <a:r>
              <a:rPr lang="en-US" sz="2000" b="0" dirty="0" smtClean="0">
                <a:solidFill>
                  <a:srgbClr val="FFFF00"/>
                </a:solidFill>
              </a:rPr>
              <a:t>;</a:t>
            </a:r>
            <a:r>
              <a:rPr lang="pl-PL" sz="2000" i="1" dirty="0" smtClean="0">
                <a:solidFill>
                  <a:srgbClr val="FFFF00"/>
                </a:solidFill>
              </a:rPr>
              <a:t>W</a:t>
            </a:r>
            <a:r>
              <a:rPr lang="en-US" sz="2000" i="1" baseline="-25000" dirty="0" smtClean="0">
                <a:solidFill>
                  <a:srgbClr val="FFFF00"/>
                </a:solidFill>
              </a:rPr>
              <a:t>i</a:t>
            </a:r>
            <a:r>
              <a:rPr lang="en-US" sz="2000" b="0" dirty="0">
                <a:solidFill>
                  <a:srgbClr val="FFFF00"/>
                </a:solidFill>
              </a:rPr>
              <a:t>,[</a:t>
            </a:r>
            <a:r>
              <a:rPr lang="en-US" sz="2000" b="0" dirty="0" err="1" smtClean="0">
                <a:solidFill>
                  <a:srgbClr val="FFFF00"/>
                </a:solidFill>
              </a:rPr>
              <a:t>t</a:t>
            </a:r>
            <a:r>
              <a:rPr lang="en-US" sz="2000" b="0" baseline="-25000" dirty="0" err="1" smtClean="0">
                <a:solidFill>
                  <a:srgbClr val="FFFF00"/>
                </a:solidFill>
              </a:rPr>
              <a:t>a</a:t>
            </a:r>
            <a:r>
              <a:rPr lang="en-US" sz="2000" b="0" dirty="0" err="1" smtClean="0">
                <a:solidFill>
                  <a:srgbClr val="FFFF00"/>
                </a:solidFill>
              </a:rPr>
              <a:t>,t</a:t>
            </a:r>
            <a:r>
              <a:rPr lang="en-US" sz="2000" b="0" baseline="-25000" dirty="0" err="1" smtClean="0">
                <a:solidFill>
                  <a:srgbClr val="FFFF00"/>
                </a:solidFill>
              </a:rPr>
              <a:t>b</a:t>
            </a:r>
            <a:r>
              <a:rPr lang="en-US" sz="2000" b="0" dirty="0" smtClean="0">
                <a:solidFill>
                  <a:srgbClr val="FFFF00"/>
                </a:solidFill>
              </a:rPr>
              <a:t>])</a:t>
            </a:r>
            <a:r>
              <a:rPr lang="pl-PL" sz="2000" b="0" dirty="0" smtClean="0">
                <a:solidFill>
                  <a:srgbClr val="FFFF00"/>
                </a:solidFill>
              </a:rPr>
              <a:t> </a:t>
            </a:r>
            <a:r>
              <a:rPr lang="el-GR" sz="2000" b="0" dirty="0" smtClean="0">
                <a:solidFill>
                  <a:srgbClr val="FFFF00"/>
                </a:solidFill>
              </a:rPr>
              <a:t>ϵ</a:t>
            </a:r>
            <a:r>
              <a:rPr lang="pl-PL" sz="2000" b="0" dirty="0" smtClean="0">
                <a:solidFill>
                  <a:srgbClr val="FFFF00"/>
                </a:solidFill>
              </a:rPr>
              <a:t> </a:t>
            </a:r>
            <a:r>
              <a:rPr lang="en-US" sz="2000" b="0" dirty="0" smtClean="0">
                <a:solidFill>
                  <a:srgbClr val="FFFF00"/>
                </a:solidFill>
              </a:rPr>
              <a:t>{0,1}</a:t>
            </a:r>
            <a:r>
              <a:rPr lang="en-US" sz="2000" b="0" dirty="0" smtClean="0"/>
              <a:t>, </a:t>
            </a:r>
            <a:r>
              <a:rPr lang="en-US" sz="2000" b="0" dirty="0"/>
              <a:t>based on linear restricted projection in the direction </a:t>
            </a:r>
            <a:r>
              <a:rPr lang="pl-PL" sz="2000" i="1" dirty="0" smtClean="0">
                <a:solidFill>
                  <a:srgbClr val="FFFF00"/>
                </a:solidFill>
              </a:rPr>
              <a:t>W</a:t>
            </a:r>
            <a:r>
              <a:rPr lang="en-US" sz="2000" b="0" dirty="0" smtClean="0"/>
              <a:t>.</a:t>
            </a:r>
            <a:endParaRPr lang="pl-PL" sz="2000" b="0" dirty="0"/>
          </a:p>
          <a:p>
            <a:pPr marL="0" indent="0" algn="just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000" b="0" dirty="0"/>
              <a:t>Good candidate feature should cover some minimal number </a:t>
            </a:r>
            <a:r>
              <a:rPr lang="el-GR" sz="2000" b="0" dirty="0" smtClean="0">
                <a:solidFill>
                  <a:srgbClr val="FFFF00"/>
                </a:solidFill>
              </a:rPr>
              <a:t>η</a:t>
            </a:r>
            <a:r>
              <a:rPr lang="en-US" sz="2000" b="0" dirty="0" smtClean="0"/>
              <a:t> </a:t>
            </a:r>
            <a:r>
              <a:rPr lang="en-US" sz="2000" b="0" dirty="0"/>
              <a:t>of training vectors</a:t>
            </a:r>
            <a:r>
              <a:rPr lang="en-US" sz="2000" b="0" dirty="0" smtClean="0"/>
              <a:t>.</a:t>
            </a:r>
            <a:endParaRPr lang="en-US" sz="2000" b="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13579" y="3668077"/>
            <a:ext cx="7924800" cy="211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just"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r>
              <a:rPr lang="pl-PL" kern="0" dirty="0" smtClean="0"/>
              <a:t>F</a:t>
            </a:r>
            <a:r>
              <a:rPr lang="en-US" kern="0" dirty="0" err="1" smtClean="0"/>
              <a:t>eatures</a:t>
            </a:r>
            <a:r>
              <a:rPr lang="en-US" kern="0" dirty="0" smtClean="0"/>
              <a:t> based on kernels</a:t>
            </a:r>
            <a:r>
              <a:rPr lang="pl-PL" kern="0" dirty="0" smtClean="0"/>
              <a:t> - </a:t>
            </a:r>
            <a:r>
              <a:rPr lang="en-US" kern="0" dirty="0" smtClean="0"/>
              <a:t>here only Gaussian kernels with several values of dispersion </a:t>
            </a:r>
            <a:r>
              <a:rPr lang="el-GR" kern="0" dirty="0" smtClean="0">
                <a:solidFill>
                  <a:srgbClr val="FFFF00"/>
                </a:solidFill>
              </a:rPr>
              <a:t>σ</a:t>
            </a:r>
            <a:r>
              <a:rPr lang="pl-PL" kern="0" dirty="0" smtClean="0"/>
              <a:t> </a:t>
            </a:r>
            <a:r>
              <a:rPr lang="pl-PL" kern="0" dirty="0" smtClean="0">
                <a:solidFill>
                  <a:srgbClr val="FFFF00"/>
                </a:solidFill>
              </a:rPr>
              <a:t>g(</a:t>
            </a:r>
            <a:r>
              <a:rPr lang="pl-PL" i="1" kern="0" dirty="0" err="1" smtClean="0">
                <a:solidFill>
                  <a:srgbClr val="FFFF00"/>
                </a:solidFill>
              </a:rPr>
              <a:t>X</a:t>
            </a:r>
            <a:r>
              <a:rPr lang="pl-PL" kern="0" dirty="0" err="1" smtClean="0">
                <a:solidFill>
                  <a:srgbClr val="FFFF00"/>
                </a:solidFill>
              </a:rPr>
              <a:t>;</a:t>
            </a:r>
            <a:r>
              <a:rPr lang="pl-PL" i="1" kern="0" dirty="0" err="1" smtClean="0">
                <a:solidFill>
                  <a:srgbClr val="FFFF00"/>
                </a:solidFill>
              </a:rPr>
              <a:t>X</a:t>
            </a:r>
            <a:r>
              <a:rPr lang="pl-PL" i="1" kern="0" baseline="-25000" dirty="0" err="1" smtClean="0">
                <a:solidFill>
                  <a:srgbClr val="FFFF00"/>
                </a:solidFill>
              </a:rPr>
              <a:t>i</a:t>
            </a:r>
            <a:r>
              <a:rPr lang="pl-PL" kern="0" dirty="0" smtClean="0">
                <a:solidFill>
                  <a:srgbClr val="FFFF00"/>
                </a:solidFill>
              </a:rPr>
              <a:t>,</a:t>
            </a:r>
            <a:r>
              <a:rPr lang="el-GR" kern="0" dirty="0" smtClean="0">
                <a:solidFill>
                  <a:srgbClr val="FFFF00"/>
                </a:solidFill>
              </a:rPr>
              <a:t>σ</a:t>
            </a:r>
            <a:r>
              <a:rPr lang="pl-PL" kern="0" dirty="0" smtClean="0">
                <a:solidFill>
                  <a:srgbClr val="FFFF00"/>
                </a:solidFill>
              </a:rPr>
              <a:t>)=</a:t>
            </a:r>
            <a:r>
              <a:rPr lang="pl-PL" kern="0" dirty="0" err="1" smtClean="0">
                <a:solidFill>
                  <a:srgbClr val="FFFF00"/>
                </a:solidFill>
              </a:rPr>
              <a:t>exp</a:t>
            </a:r>
            <a:r>
              <a:rPr lang="pl-PL" kern="0" dirty="0" smtClean="0">
                <a:solidFill>
                  <a:srgbClr val="FFFF00"/>
                </a:solidFill>
              </a:rPr>
              <a:t>(</a:t>
            </a:r>
            <a:r>
              <a:rPr lang="en-US" kern="0" dirty="0" smtClean="0">
                <a:solidFill>
                  <a:srgbClr val="FFFF00"/>
                </a:solidFill>
              </a:rPr>
              <a:t>-||</a:t>
            </a:r>
            <a:r>
              <a:rPr lang="pl-PL" i="1" kern="0" dirty="0" smtClean="0">
                <a:solidFill>
                  <a:srgbClr val="FFFF00"/>
                </a:solidFill>
              </a:rPr>
              <a:t>X</a:t>
            </a:r>
            <a:r>
              <a:rPr lang="pl-PL" i="1" kern="0" baseline="-25000" dirty="0" smtClean="0">
                <a:solidFill>
                  <a:srgbClr val="FFFF00"/>
                </a:solidFill>
              </a:rPr>
              <a:t>i</a:t>
            </a:r>
            <a:r>
              <a:rPr lang="en-US" kern="0" dirty="0" smtClean="0">
                <a:solidFill>
                  <a:srgbClr val="FFFF00"/>
                </a:solidFill>
              </a:rPr>
              <a:t>-</a:t>
            </a:r>
            <a:r>
              <a:rPr lang="pl-PL" i="1" kern="0" dirty="0" smtClean="0">
                <a:solidFill>
                  <a:srgbClr val="FFFF00"/>
                </a:solidFill>
              </a:rPr>
              <a:t>X</a:t>
            </a:r>
            <a:r>
              <a:rPr lang="en-US" kern="0" dirty="0" smtClean="0">
                <a:solidFill>
                  <a:srgbClr val="FFFF00"/>
                </a:solidFill>
              </a:rPr>
              <a:t>||</a:t>
            </a:r>
            <a:r>
              <a:rPr lang="en-US" kern="0" baseline="30000" dirty="0" smtClean="0">
                <a:solidFill>
                  <a:srgbClr val="FFFF00"/>
                </a:solidFill>
              </a:rPr>
              <a:t>2</a:t>
            </a:r>
            <a:r>
              <a:rPr lang="en-US" kern="0" dirty="0" smtClean="0">
                <a:solidFill>
                  <a:srgbClr val="FFFF00"/>
                </a:solidFill>
              </a:rPr>
              <a:t>/2</a:t>
            </a:r>
            <a:r>
              <a:rPr lang="el-GR" kern="0" dirty="0" smtClean="0">
                <a:solidFill>
                  <a:srgbClr val="FFFF00"/>
                </a:solidFill>
              </a:rPr>
              <a:t>σ</a:t>
            </a:r>
            <a:r>
              <a:rPr lang="en-US" kern="0" baseline="30000" dirty="0" smtClean="0">
                <a:solidFill>
                  <a:srgbClr val="FFFF00"/>
                </a:solidFill>
              </a:rPr>
              <a:t>2</a:t>
            </a:r>
            <a:r>
              <a:rPr lang="en-US" kern="0" dirty="0" smtClean="0">
                <a:solidFill>
                  <a:srgbClr val="FFFF00"/>
                </a:solidFill>
              </a:rPr>
              <a:t>)</a:t>
            </a:r>
            <a:r>
              <a:rPr lang="en-US" kern="0" dirty="0" smtClean="0"/>
              <a:t>.</a:t>
            </a:r>
            <a:endParaRPr lang="pl-PL" kern="0" dirty="0" smtClean="0"/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r>
              <a:rPr lang="en-US" kern="0" dirty="0" smtClean="0"/>
              <a:t>Local kernel features have values close to zero except around their support vectors </a:t>
            </a:r>
            <a:r>
              <a:rPr lang="pl-PL" i="1" kern="0" dirty="0" smtClean="0">
                <a:solidFill>
                  <a:srgbClr val="FFFF00"/>
                </a:solidFill>
              </a:rPr>
              <a:t>X</a:t>
            </a:r>
            <a:r>
              <a:rPr lang="pl-PL" i="1" kern="0" baseline="-25000" dirty="0" smtClean="0">
                <a:solidFill>
                  <a:srgbClr val="FFFF00"/>
                </a:solidFill>
              </a:rPr>
              <a:t>i</a:t>
            </a:r>
            <a:r>
              <a:rPr lang="en-US" kern="0" dirty="0" smtClean="0"/>
              <a:t>.</a:t>
            </a:r>
            <a:r>
              <a:rPr lang="pl-PL" kern="0" dirty="0" smtClean="0"/>
              <a:t> </a:t>
            </a:r>
            <a:endParaRPr lang="en-US" kern="0" dirty="0"/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FontTx/>
              <a:buNone/>
              <a:defRPr/>
            </a:pPr>
            <a:r>
              <a:rPr lang="en-US" kern="0" dirty="0" smtClean="0"/>
              <a:t>Their usefulness is limited to the neighborhood </a:t>
            </a:r>
            <a:r>
              <a:rPr lang="en-US" kern="0" dirty="0" smtClean="0">
                <a:solidFill>
                  <a:srgbClr val="FFFF00"/>
                </a:solidFill>
              </a:rPr>
              <a:t>O(</a:t>
            </a:r>
            <a:r>
              <a:rPr lang="pl-PL" i="1" kern="0" dirty="0" smtClean="0">
                <a:solidFill>
                  <a:srgbClr val="FFFF00"/>
                </a:solidFill>
              </a:rPr>
              <a:t>X</a:t>
            </a:r>
            <a:r>
              <a:rPr lang="pl-PL" i="1" kern="0" baseline="-25000" dirty="0" smtClean="0">
                <a:solidFill>
                  <a:srgbClr val="FFFF00"/>
                </a:solidFill>
              </a:rPr>
              <a:t>i</a:t>
            </a:r>
            <a:r>
              <a:rPr lang="en-US" kern="0" dirty="0" smtClean="0">
                <a:solidFill>
                  <a:srgbClr val="FFFF00"/>
                </a:solidFill>
              </a:rPr>
              <a:t>)</a:t>
            </a:r>
            <a:r>
              <a:rPr lang="en-US" kern="0" dirty="0" smtClean="0"/>
              <a:t> in which </a:t>
            </a:r>
            <a:r>
              <a:rPr lang="en-US" kern="0" dirty="0" err="1" smtClean="0">
                <a:solidFill>
                  <a:srgbClr val="FFFF00"/>
                </a:solidFill>
              </a:rPr>
              <a:t>g</a:t>
            </a:r>
            <a:r>
              <a:rPr lang="en-US" kern="0" baseline="-25000" dirty="0" err="1" smtClean="0">
                <a:solidFill>
                  <a:srgbClr val="FFFF00"/>
                </a:solidFill>
              </a:rPr>
              <a:t>i</a:t>
            </a:r>
            <a:r>
              <a:rPr lang="en-US" kern="0" dirty="0" smtClean="0">
                <a:solidFill>
                  <a:srgbClr val="FFFF00"/>
                </a:solidFill>
              </a:rPr>
              <a:t>(</a:t>
            </a:r>
            <a:r>
              <a:rPr lang="pl-PL" i="1" kern="0" dirty="0" smtClean="0">
                <a:solidFill>
                  <a:srgbClr val="FFFF00"/>
                </a:solidFill>
              </a:rPr>
              <a:t>X</a:t>
            </a:r>
            <a:r>
              <a:rPr lang="en-US" kern="0" dirty="0" smtClean="0">
                <a:solidFill>
                  <a:srgbClr val="FFFF00"/>
                </a:solidFill>
              </a:rPr>
              <a:t>)&gt;</a:t>
            </a:r>
            <a:r>
              <a:rPr lang="el-GR" kern="0" dirty="0" smtClean="0">
                <a:solidFill>
                  <a:srgbClr val="FFFF00"/>
                </a:solidFill>
              </a:rPr>
              <a:t>ϵ</a:t>
            </a:r>
            <a:r>
              <a:rPr lang="en-US" kern="0" dirty="0" smtClean="0"/>
              <a:t>.</a:t>
            </a:r>
            <a:endParaRPr lang="pl-PL" kern="0" dirty="0" smtClean="0"/>
          </a:p>
        </p:txBody>
      </p:sp>
    </p:spTree>
    <p:extLst>
      <p:ext uri="{BB962C8B-B14F-4D97-AF65-F5344CB8AC3E}">
        <p14:creationId xmlns:p14="http://schemas.microsoft.com/office/powerpoint/2010/main" val="1644805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b="0" dirty="0" err="1" smtClean="0">
                <a:solidFill>
                  <a:srgbClr val="FFCC00"/>
                </a:solidFill>
              </a:rPr>
              <a:t>aRPM</a:t>
            </a:r>
            <a:r>
              <a:rPr lang="pl-PL" b="0" dirty="0" smtClean="0">
                <a:solidFill>
                  <a:srgbClr val="FFCC00"/>
                </a:solidFill>
              </a:rPr>
              <a:t> with </a:t>
            </a:r>
            <a:r>
              <a:rPr lang="pl-PL" b="0" dirty="0" err="1" smtClean="0">
                <a:solidFill>
                  <a:srgbClr val="FFCC00"/>
                </a:solidFill>
              </a:rPr>
              <a:t>margin</a:t>
            </a:r>
            <a:r>
              <a:rPr lang="pl-PL" b="0" dirty="0" smtClean="0">
                <a:solidFill>
                  <a:srgbClr val="FFCC00"/>
                </a:solidFill>
              </a:rPr>
              <a:t> </a:t>
            </a:r>
            <a:r>
              <a:rPr lang="pl-PL" b="0" dirty="0" err="1" smtClean="0">
                <a:solidFill>
                  <a:srgbClr val="FFCC00"/>
                </a:solidFill>
              </a:rPr>
              <a:t>optimization</a:t>
            </a:r>
            <a:endParaRPr lang="en-US" b="0" dirty="0" smtClean="0">
              <a:solidFill>
                <a:srgbClr val="FFCC00"/>
              </a:solidFill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287016"/>
            <a:ext cx="7924800" cy="2469197"/>
          </a:xfrm>
        </p:spPr>
        <p:txBody>
          <a:bodyPr/>
          <a:lstStyle/>
          <a:p>
            <a:pPr marL="0" indent="0" algn="just" eaLnBrk="1" hangingPunct="1">
              <a:buNone/>
              <a:defRPr/>
            </a:pPr>
            <a:r>
              <a:rPr lang="en-US" sz="2000" b="0" dirty="0"/>
              <a:t>In the WTA </a:t>
            </a:r>
            <a:r>
              <a:rPr lang="en-US" sz="2000" b="0" dirty="0" smtClean="0">
                <a:solidFill>
                  <a:srgbClr val="FFFF00"/>
                </a:solidFill>
              </a:rPr>
              <a:t>|A(C|</a:t>
            </a:r>
            <a:r>
              <a:rPr lang="pl-PL" sz="2000" i="1" dirty="0" smtClean="0">
                <a:solidFill>
                  <a:srgbClr val="FFFF00"/>
                </a:solidFill>
              </a:rPr>
              <a:t>X</a:t>
            </a:r>
            <a:r>
              <a:rPr lang="en-US" sz="2000" b="0" dirty="0" smtClean="0">
                <a:solidFill>
                  <a:srgbClr val="FFFF00"/>
                </a:solidFill>
              </a:rPr>
              <a:t>)-A(</a:t>
            </a:r>
            <a:r>
              <a:rPr lang="en-US" sz="2000" b="0" dirty="0">
                <a:solidFill>
                  <a:srgbClr val="FFFF00"/>
                </a:solidFill>
              </a:rPr>
              <a:t>¬</a:t>
            </a:r>
            <a:r>
              <a:rPr lang="en-US" sz="2000" b="0" dirty="0" smtClean="0">
                <a:solidFill>
                  <a:srgbClr val="FFFF00"/>
                </a:solidFill>
              </a:rPr>
              <a:t>C|</a:t>
            </a:r>
            <a:r>
              <a:rPr lang="pl-PL" sz="2000" i="1" dirty="0" smtClean="0">
                <a:solidFill>
                  <a:srgbClr val="FFFF00"/>
                </a:solidFill>
              </a:rPr>
              <a:t>X</a:t>
            </a:r>
            <a:r>
              <a:rPr lang="en-US" sz="2000" b="0" dirty="0" smtClean="0">
                <a:solidFill>
                  <a:srgbClr val="FFFF00"/>
                </a:solidFill>
              </a:rPr>
              <a:t>)|</a:t>
            </a:r>
            <a:r>
              <a:rPr lang="en-US" sz="2000" b="0" dirty="0" smtClean="0"/>
              <a:t> </a:t>
            </a:r>
            <a:r>
              <a:rPr lang="en-US" sz="2000" b="0" dirty="0"/>
              <a:t>estimates distance from the decision border. </a:t>
            </a:r>
            <a:endParaRPr lang="pl-PL" sz="2000" b="0" dirty="0" smtClean="0"/>
          </a:p>
          <a:p>
            <a:pPr marL="0" indent="0" algn="just" eaLnBrk="1" hangingPunct="1">
              <a:buNone/>
              <a:defRPr/>
            </a:pPr>
            <a:r>
              <a:rPr lang="en-US" sz="2000" b="0" dirty="0" smtClean="0"/>
              <a:t>Specifying </a:t>
            </a:r>
            <a:r>
              <a:rPr lang="en-US" sz="2000" b="0" dirty="0"/>
              <a:t>confidence of the model for vector </a:t>
            </a:r>
            <a:r>
              <a:rPr lang="pl-PL" sz="2000" i="1" dirty="0" smtClean="0">
                <a:solidFill>
                  <a:srgbClr val="FFFF00"/>
                </a:solidFill>
              </a:rPr>
              <a:t>X</a:t>
            </a:r>
            <a:r>
              <a:rPr lang="el-GR" sz="2000" b="0" dirty="0" smtClean="0">
                <a:solidFill>
                  <a:srgbClr val="FFFF00"/>
                </a:solidFill>
              </a:rPr>
              <a:t>ϵ</a:t>
            </a:r>
            <a:r>
              <a:rPr lang="en-US" sz="2000" b="0" dirty="0" smtClean="0">
                <a:solidFill>
                  <a:srgbClr val="FFFF00"/>
                </a:solidFill>
              </a:rPr>
              <a:t>C</a:t>
            </a:r>
            <a:r>
              <a:rPr lang="en-US" sz="2000" b="0" dirty="0" smtClean="0"/>
              <a:t> </a:t>
            </a:r>
            <a:r>
              <a:rPr lang="en-US" sz="2000" b="0" dirty="0"/>
              <a:t>using logistic </a:t>
            </a:r>
            <a:r>
              <a:rPr lang="en-US" sz="2000" b="0" dirty="0" smtClean="0"/>
              <a:t>function:</a:t>
            </a:r>
            <a:r>
              <a:rPr lang="pl-PL" sz="2000" b="0" dirty="0" smtClean="0"/>
              <a:t> </a:t>
            </a:r>
          </a:p>
          <a:p>
            <a:pPr marL="0" indent="0" algn="just" eaLnBrk="1" hangingPunct="1">
              <a:buNone/>
              <a:defRPr/>
            </a:pPr>
            <a:r>
              <a:rPr lang="en-US" sz="2000" b="0" dirty="0" smtClean="0">
                <a:solidFill>
                  <a:srgbClr val="FFFF00"/>
                </a:solidFill>
              </a:rPr>
              <a:t>F(</a:t>
            </a:r>
            <a:r>
              <a:rPr lang="pl-PL" sz="2000" i="1" dirty="0" smtClean="0">
                <a:solidFill>
                  <a:srgbClr val="FFFF00"/>
                </a:solidFill>
              </a:rPr>
              <a:t>X</a:t>
            </a:r>
            <a:r>
              <a:rPr lang="en-US" sz="2000" b="0" dirty="0" smtClean="0">
                <a:solidFill>
                  <a:srgbClr val="FFFF00"/>
                </a:solidFill>
              </a:rPr>
              <a:t>)=</a:t>
            </a:r>
            <a:r>
              <a:rPr lang="en-US" sz="2000" b="0" dirty="0">
                <a:solidFill>
                  <a:srgbClr val="FFFF00"/>
                </a:solidFill>
              </a:rPr>
              <a:t>1/(</a:t>
            </a:r>
            <a:r>
              <a:rPr lang="en-US" sz="2000" b="0" dirty="0" smtClean="0">
                <a:solidFill>
                  <a:srgbClr val="FFFF00"/>
                </a:solidFill>
              </a:rPr>
              <a:t>1+exp</a:t>
            </a:r>
            <a:r>
              <a:rPr lang="en-US" sz="2000" b="0" dirty="0">
                <a:solidFill>
                  <a:srgbClr val="FFFF00"/>
                </a:solidFill>
              </a:rPr>
              <a:t>(-(</a:t>
            </a:r>
            <a:r>
              <a:rPr lang="en-US" sz="2000" b="0" dirty="0" smtClean="0">
                <a:solidFill>
                  <a:srgbClr val="FFFF00"/>
                </a:solidFill>
              </a:rPr>
              <a:t>A(C|</a:t>
            </a:r>
            <a:r>
              <a:rPr lang="pl-PL" sz="2000" i="1" dirty="0" smtClean="0">
                <a:solidFill>
                  <a:srgbClr val="FFFF00"/>
                </a:solidFill>
              </a:rPr>
              <a:t>X</a:t>
            </a:r>
            <a:r>
              <a:rPr lang="en-US" sz="2000" b="0" dirty="0" smtClean="0">
                <a:solidFill>
                  <a:srgbClr val="FFFF00"/>
                </a:solidFill>
              </a:rPr>
              <a:t>)-A(</a:t>
            </a:r>
            <a:r>
              <a:rPr lang="en-US" sz="2000" b="0" dirty="0">
                <a:solidFill>
                  <a:srgbClr val="FFFF00"/>
                </a:solidFill>
              </a:rPr>
              <a:t>¬</a:t>
            </a:r>
            <a:r>
              <a:rPr lang="en-US" sz="2000" b="0" dirty="0" smtClean="0">
                <a:solidFill>
                  <a:srgbClr val="FFFF00"/>
                </a:solidFill>
              </a:rPr>
              <a:t>C|</a:t>
            </a:r>
            <a:r>
              <a:rPr lang="pl-PL" sz="2000" i="1" dirty="0" smtClean="0">
                <a:solidFill>
                  <a:srgbClr val="FFFF00"/>
                </a:solidFill>
              </a:rPr>
              <a:t>X</a:t>
            </a:r>
            <a:r>
              <a:rPr lang="en-US" sz="2000" b="0" dirty="0" smtClean="0">
                <a:solidFill>
                  <a:srgbClr val="FFFF00"/>
                </a:solidFill>
              </a:rPr>
              <a:t>))))</a:t>
            </a:r>
            <a:r>
              <a:rPr lang="pl-PL" sz="2000" b="0" dirty="0" smtClean="0"/>
              <a:t> </a:t>
            </a:r>
          </a:p>
          <a:p>
            <a:pPr marL="0" indent="0" algn="just" eaLnBrk="1" hangingPunct="1">
              <a:buNone/>
              <a:defRPr/>
            </a:pPr>
            <a:r>
              <a:rPr lang="en-US" sz="2000" b="0" dirty="0" smtClean="0"/>
              <a:t>gives </a:t>
            </a:r>
            <a:r>
              <a:rPr lang="en-US" sz="2000" b="0" dirty="0"/>
              <a:t>values around 1 if </a:t>
            </a:r>
            <a:r>
              <a:rPr lang="pl-PL" sz="2000" i="1" dirty="0" smtClean="0">
                <a:solidFill>
                  <a:srgbClr val="FFFF00"/>
                </a:solidFill>
              </a:rPr>
              <a:t>X</a:t>
            </a:r>
            <a:r>
              <a:rPr lang="en-US" sz="2000" b="0" dirty="0" smtClean="0"/>
              <a:t> </a:t>
            </a:r>
            <a:r>
              <a:rPr lang="en-US" sz="2000" b="0" dirty="0"/>
              <a:t>is on the correct side and far from the border, and goes to zero if it is on the wrong side. </a:t>
            </a:r>
            <a:endParaRPr lang="pl-PL" sz="2000" b="0" dirty="0"/>
          </a:p>
          <a:p>
            <a:pPr marL="0" indent="0" algn="just" eaLnBrk="1" hangingPunct="1">
              <a:buNone/>
              <a:defRPr/>
            </a:pPr>
            <a:r>
              <a:rPr lang="en-US" sz="2000" b="0" dirty="0" smtClean="0"/>
              <a:t>Total </a:t>
            </a:r>
            <a:r>
              <a:rPr lang="en-US" sz="2000" b="0" dirty="0"/>
              <a:t>confidence in the model may then be estimated by summing over all </a:t>
            </a:r>
            <a:r>
              <a:rPr lang="en-US" sz="2000" b="0" dirty="0" smtClean="0"/>
              <a:t>vectors. </a:t>
            </a:r>
          </a:p>
          <a:p>
            <a:pPr marL="0" indent="0" algn="just" eaLnBrk="1" hangingPunct="1">
              <a:buNone/>
              <a:defRPr/>
            </a:pPr>
            <a:endParaRPr lang="en-US" sz="2000" b="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14375" y="3756213"/>
            <a:ext cx="8259296" cy="267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just">
              <a:buFontTx/>
              <a:buNone/>
              <a:defRPr/>
            </a:pPr>
            <a:r>
              <a:rPr lang="en-US" kern="0" dirty="0" smtClean="0"/>
              <a:t>The final effect of adding new feature </a:t>
            </a:r>
            <a:r>
              <a:rPr lang="en-US" kern="0" dirty="0" smtClean="0">
                <a:solidFill>
                  <a:srgbClr val="FFFF00"/>
                </a:solidFill>
              </a:rPr>
              <a:t>h(</a:t>
            </a:r>
            <a:r>
              <a:rPr lang="en-US" i="1" kern="0" dirty="0" smtClean="0">
                <a:solidFill>
                  <a:srgbClr val="FFFF00"/>
                </a:solidFill>
              </a:rPr>
              <a:t>X</a:t>
            </a:r>
            <a:r>
              <a:rPr lang="en-US" kern="0" dirty="0" smtClean="0">
                <a:solidFill>
                  <a:srgbClr val="FFFF00"/>
                </a:solidFill>
              </a:rPr>
              <a:t>)</a:t>
            </a:r>
            <a:r>
              <a:rPr lang="en-US" kern="0" dirty="0" smtClean="0"/>
              <a:t> to the total confidence measure is therefore:</a:t>
            </a:r>
          </a:p>
          <a:p>
            <a:pPr marL="0" indent="0" algn="just">
              <a:buFontTx/>
              <a:buNone/>
              <a:defRPr/>
            </a:pPr>
            <a:r>
              <a:rPr lang="en-US" kern="0" dirty="0" smtClean="0">
                <a:solidFill>
                  <a:srgbClr val="FFFF00"/>
                </a:solidFill>
              </a:rPr>
              <a:t>U(</a:t>
            </a:r>
            <a:r>
              <a:rPr lang="en-US" i="1" kern="0" dirty="0" err="1" smtClean="0">
                <a:solidFill>
                  <a:srgbClr val="FFFF00"/>
                </a:solidFill>
              </a:rPr>
              <a:t>H</a:t>
            </a:r>
            <a:r>
              <a:rPr lang="en-US" kern="0" dirty="0" err="1" smtClean="0">
                <a:solidFill>
                  <a:srgbClr val="FFFF00"/>
                </a:solidFill>
              </a:rPr>
              <a:t>,h</a:t>
            </a:r>
            <a:r>
              <a:rPr lang="en-US" kern="0" dirty="0" smtClean="0">
                <a:solidFill>
                  <a:srgbClr val="FFFF00"/>
                </a:solidFill>
              </a:rPr>
              <a:t>)=Σ (F(</a:t>
            </a:r>
            <a:r>
              <a:rPr lang="en-US" i="1" kern="0" dirty="0" err="1" smtClean="0">
                <a:solidFill>
                  <a:srgbClr val="FFFF00"/>
                </a:solidFill>
              </a:rPr>
              <a:t>X</a:t>
            </a:r>
            <a:r>
              <a:rPr lang="en-US" kern="0" dirty="0" err="1" smtClean="0">
                <a:solidFill>
                  <a:srgbClr val="FFFF00"/>
                </a:solidFill>
              </a:rPr>
              <a:t>;</a:t>
            </a:r>
            <a:r>
              <a:rPr lang="en-US" i="1" kern="0" dirty="0" err="1" smtClean="0">
                <a:solidFill>
                  <a:srgbClr val="FFFF00"/>
                </a:solidFill>
              </a:rPr>
              <a:t>H</a:t>
            </a:r>
            <a:r>
              <a:rPr lang="en-US" kern="0" dirty="0" err="1" smtClean="0">
                <a:solidFill>
                  <a:srgbClr val="FFFF00"/>
                </a:solidFill>
              </a:rPr>
              <a:t>+h</a:t>
            </a:r>
            <a:r>
              <a:rPr lang="en-US" kern="0" dirty="0" smtClean="0">
                <a:solidFill>
                  <a:srgbClr val="FFFF00"/>
                </a:solidFill>
              </a:rPr>
              <a:t>) - F(</a:t>
            </a:r>
            <a:r>
              <a:rPr lang="en-US" i="1" kern="0" dirty="0" smtClean="0">
                <a:solidFill>
                  <a:srgbClr val="FFFF00"/>
                </a:solidFill>
              </a:rPr>
              <a:t>X</a:t>
            </a:r>
            <a:r>
              <a:rPr lang="en-US" kern="0" dirty="0" smtClean="0">
                <a:solidFill>
                  <a:srgbClr val="FFFF00"/>
                </a:solidFill>
              </a:rPr>
              <a:t>;</a:t>
            </a:r>
            <a:r>
              <a:rPr lang="en-US" i="1" kern="0" dirty="0" smtClean="0">
                <a:solidFill>
                  <a:srgbClr val="FFFF00"/>
                </a:solidFill>
              </a:rPr>
              <a:t>H</a:t>
            </a:r>
            <a:r>
              <a:rPr lang="en-US" kern="0" dirty="0" smtClean="0">
                <a:solidFill>
                  <a:srgbClr val="FFFF00"/>
                </a:solidFill>
              </a:rPr>
              <a:t>))</a:t>
            </a:r>
          </a:p>
          <a:p>
            <a:pPr marL="0" indent="0" algn="just">
              <a:buFontTx/>
              <a:buNone/>
              <a:defRPr/>
            </a:pPr>
            <a:r>
              <a:rPr lang="en-US" kern="0" dirty="0" smtClean="0"/>
              <a:t>If </a:t>
            </a:r>
            <a:r>
              <a:rPr lang="en-US" kern="0" dirty="0" smtClean="0">
                <a:solidFill>
                  <a:srgbClr val="FFFF00"/>
                </a:solidFill>
              </a:rPr>
              <a:t>U(</a:t>
            </a:r>
            <a:r>
              <a:rPr lang="en-US" i="1" kern="0" dirty="0" err="1" smtClean="0">
                <a:solidFill>
                  <a:srgbClr val="FFFF00"/>
                </a:solidFill>
              </a:rPr>
              <a:t>H</a:t>
            </a:r>
            <a:r>
              <a:rPr lang="en-US" kern="0" dirty="0" err="1" smtClean="0">
                <a:solidFill>
                  <a:srgbClr val="FFFF00"/>
                </a:solidFill>
              </a:rPr>
              <a:t>,h</a:t>
            </a:r>
            <a:r>
              <a:rPr lang="en-US" kern="0" dirty="0" smtClean="0">
                <a:solidFill>
                  <a:srgbClr val="FFFF00"/>
                </a:solidFill>
              </a:rPr>
              <a:t>)&gt;α</a:t>
            </a:r>
            <a:r>
              <a:rPr lang="en-US" kern="0" dirty="0" smtClean="0"/>
              <a:t> than the new feature is accepted providing a larger margin. </a:t>
            </a:r>
          </a:p>
          <a:p>
            <a:pPr marL="0" indent="0" algn="just">
              <a:buFontTx/>
              <a:buNone/>
              <a:defRPr/>
            </a:pPr>
            <a:r>
              <a:rPr lang="en-US" kern="0" dirty="0" smtClean="0"/>
              <a:t>To make final decision </a:t>
            </a:r>
            <a:r>
              <a:rPr lang="en-US" kern="0" dirty="0" err="1" smtClean="0"/>
              <a:t>aRPM</a:t>
            </a:r>
            <a:r>
              <a:rPr lang="en-US" kern="0" dirty="0" smtClean="0"/>
              <a:t> with margin maximization uses WTA mechanism or LD.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322836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240587" cy="774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Computational QM</a:t>
            </a:r>
            <a:endParaRPr lang="pl-PL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6100" y="1096963"/>
            <a:ext cx="8362950" cy="1117600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altLang="pl-PL" sz="2000" i="1" dirty="0" smtClean="0"/>
              <a:t>Graphical representation of model spaces. Vol. I Basics.</a:t>
            </a:r>
            <a:r>
              <a:rPr lang="en-US" altLang="pl-PL" sz="2000" dirty="0" smtClean="0"/>
              <a:t/>
            </a:r>
            <a:br>
              <a:rPr lang="en-US" altLang="pl-PL" sz="2000" dirty="0" smtClean="0"/>
            </a:br>
            <a:r>
              <a:rPr lang="en-US" altLang="pl-PL" sz="2000" dirty="0" smtClean="0"/>
              <a:t>Springer </a:t>
            </a:r>
            <a:r>
              <a:rPr lang="en-US" altLang="pl-PL" sz="2000" dirty="0" err="1" smtClean="0"/>
              <a:t>Verlag</a:t>
            </a:r>
            <a:r>
              <a:rPr lang="en-US" altLang="pl-PL" sz="2000" dirty="0" smtClean="0"/>
              <a:t>, Berlin Lecture Notes in Chemistry </a:t>
            </a:r>
            <a:br>
              <a:rPr lang="en-US" altLang="pl-PL" sz="2000" dirty="0" smtClean="0"/>
            </a:br>
            <a:r>
              <a:rPr lang="en-US" altLang="pl-PL" sz="2000" dirty="0" smtClean="0"/>
              <a:t>Vol. 42 (1986);  </a:t>
            </a:r>
            <a:r>
              <a:rPr lang="en-US" altLang="pl-PL" sz="2000" dirty="0" smtClean="0">
                <a:solidFill>
                  <a:srgbClr val="FFC000"/>
                </a:solidFill>
              </a:rPr>
              <a:t>Vol. II has never been written </a:t>
            </a:r>
            <a:r>
              <a:rPr lang="en-US" altLang="pl-PL" sz="2000" dirty="0" smtClean="0"/>
              <a:t>… 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46100" y="2295525"/>
            <a:ext cx="8353425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Idea: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Differential equations, such as Schrodinger equations in quantum mechanics are approximated by algebraic equations defined in tensor spaces with proper symmetry.  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endParaRPr lang="en-US" altLang="pl-PL" sz="2000" dirty="0" smtClean="0">
              <a:solidFill>
                <a:srgbClr val="EAEAE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finite dimensional  N-particle Hilbert spaces </a:t>
            </a:r>
            <a:r>
              <a:rPr lang="en-US" altLang="pl-PL" sz="2000" dirty="0" err="1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eigenfunctions</a:t>
            </a: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pl-PL" sz="2400" dirty="0" smtClean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  <a:sym typeface="Symbol" pitchFamily="18" charset="2"/>
              </a:rPr>
              <a:t></a:t>
            </a: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become linear combinations a large number of </a:t>
            </a:r>
            <a:r>
              <a:rPr lang="en-US" altLang="pl-PL" sz="2000" dirty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basis </a:t>
            </a:r>
            <a:r>
              <a:rPr lang="en-US" altLang="pl-PL" sz="2000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functions:</a:t>
            </a:r>
          </a:p>
        </p:txBody>
      </p:sp>
      <p:graphicFrame>
        <p:nvGraphicFramePr>
          <p:cNvPr id="11269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612075"/>
              </p:ext>
            </p:extLst>
          </p:nvPr>
        </p:nvGraphicFramePr>
        <p:xfrm>
          <a:off x="911225" y="3633788"/>
          <a:ext cx="7777163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92" name="Equation" r:id="rId4" imgW="3047760" imgH="266400" progId="Equation.DSMT4">
                  <p:embed/>
                </p:oleObj>
              </mc:Choice>
              <mc:Fallback>
                <p:oleObj name="Equation" r:id="rId4" imgW="304776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225" y="3633788"/>
                        <a:ext cx="7777163" cy="68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iekt 2"/>
          <p:cNvGraphicFramePr>
            <a:graphicFrameLocks noChangeAspect="1"/>
          </p:cNvGraphicFramePr>
          <p:nvPr/>
        </p:nvGraphicFramePr>
        <p:xfrm>
          <a:off x="1214438" y="5273675"/>
          <a:ext cx="6091237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93" name="Equation" r:id="rId6" imgW="2387600" imgH="342900" progId="Equation.DSMT4">
                  <p:embed/>
                </p:oleObj>
              </mc:Choice>
              <mc:Fallback>
                <p:oleObj name="Equation" r:id="rId6" imgW="2387600" imgH="342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4438" y="5273675"/>
                        <a:ext cx="6091237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1" name="Picture 14" descr="http://ecx.images-amazon.com/images/I/31kO3JRJtuL._BO1,204,203,200_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0"/>
            <a:ext cx="18383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60903" y="6020554"/>
            <a:ext cx="8238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SGGA, Symmetric Group Graphical Approach; Lie algebra, Graphs.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16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414501" cy="335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10367"/>
            <a:ext cx="5580112" cy="3447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964221" y="355483"/>
            <a:ext cx="20747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Heart </a:t>
            </a:r>
            <a:r>
              <a:rPr lang="en-US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Statlog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data</a:t>
            </a:r>
          </a:p>
          <a:p>
            <a:pPr algn="ctr"/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no margin </a:t>
            </a:r>
            <a:b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maximization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787817" y="3714637"/>
            <a:ext cx="1578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with margin </a:t>
            </a:r>
            <a:b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maximization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619303" y="2471154"/>
            <a:ext cx="3318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Axes: number of voting nodes for each vector; color = class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443111" y="4780239"/>
            <a:ext cx="292302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More vectors activate many nodes from correct class, few vectors are close to the decision border (majority voting).  </a:t>
            </a:r>
          </a:p>
        </p:txBody>
      </p:sp>
    </p:spTree>
    <p:extLst>
      <p:ext uri="{BB962C8B-B14F-4D97-AF65-F5344CB8AC3E}">
        <p14:creationId xmlns:p14="http://schemas.microsoft.com/office/powerpoint/2010/main" val="51731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41936" y="507831"/>
            <a:ext cx="3914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margin maximization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4355975" y="521165"/>
            <a:ext cx="4263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margin maximization</a:t>
            </a:r>
            <a:endParaRPr lang="en-US" sz="2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1628800"/>
            <a:ext cx="6639963" cy="5105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2483768" y="1060341"/>
            <a:ext cx="3914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Wine data, 3 classes, pairwise</a:t>
            </a:r>
            <a:endParaRPr lang="en-US" sz="20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519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CC00"/>
                </a:solidFill>
              </a:rPr>
              <a:t>Datasets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3"/>
            <a:ext cx="9144000" cy="364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507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08041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0" dirty="0" err="1" smtClean="0">
                <a:solidFill>
                  <a:srgbClr val="FFCC00"/>
                </a:solidFill>
              </a:rPr>
              <a:t>aRMP</a:t>
            </a:r>
            <a:r>
              <a:rPr lang="en-US" b="0" dirty="0" smtClean="0">
                <a:solidFill>
                  <a:srgbClr val="FFCC00"/>
                </a:solidFill>
              </a:rPr>
              <a:t> results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" y="2132856"/>
            <a:ext cx="9142132" cy="259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 bwMode="auto">
          <a:xfrm>
            <a:off x="8028384" y="2650826"/>
            <a:ext cx="1097856" cy="461665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 bwMode="auto">
          <a:xfrm>
            <a:off x="8021937" y="2927612"/>
            <a:ext cx="1097856" cy="461665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7" name="Prostokąt 6"/>
          <p:cNvSpPr/>
          <p:nvPr/>
        </p:nvSpPr>
        <p:spPr bwMode="auto">
          <a:xfrm>
            <a:off x="1813118" y="3212290"/>
            <a:ext cx="1030690" cy="461665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8" name="Prostokąt 7"/>
          <p:cNvSpPr/>
          <p:nvPr/>
        </p:nvSpPr>
        <p:spPr bwMode="auto">
          <a:xfrm>
            <a:off x="8010648" y="3431625"/>
            <a:ext cx="1097856" cy="461665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9" name="Prostokąt 8"/>
          <p:cNvSpPr/>
          <p:nvPr/>
        </p:nvSpPr>
        <p:spPr bwMode="auto">
          <a:xfrm>
            <a:off x="8021937" y="3715300"/>
            <a:ext cx="1097856" cy="461665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10" name="Prostokąt 9"/>
          <p:cNvSpPr/>
          <p:nvPr/>
        </p:nvSpPr>
        <p:spPr bwMode="auto">
          <a:xfrm>
            <a:off x="755576" y="3931407"/>
            <a:ext cx="1097856" cy="461665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11" name="Prostokąt 10"/>
          <p:cNvSpPr/>
          <p:nvPr/>
        </p:nvSpPr>
        <p:spPr bwMode="auto">
          <a:xfrm>
            <a:off x="6804248" y="4212424"/>
            <a:ext cx="1206400" cy="461665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12" name="Prostokąt 11"/>
          <p:cNvSpPr/>
          <p:nvPr/>
        </p:nvSpPr>
        <p:spPr bwMode="auto">
          <a:xfrm>
            <a:off x="6804248" y="4224303"/>
            <a:ext cx="1206400" cy="461665"/>
          </a:xfrm>
          <a:prstGeom prst="rect">
            <a:avLst/>
          </a:prstGeom>
          <a:noFill/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40659" y="5145741"/>
            <a:ext cx="8236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Simplest method that solves highly-non separable problems like parity!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481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0" dirty="0" err="1" smtClean="0">
                <a:solidFill>
                  <a:srgbClr val="FFCC00"/>
                </a:solidFill>
              </a:rPr>
              <a:t>aRPM</a:t>
            </a:r>
            <a:r>
              <a:rPr lang="en-US" b="0" dirty="0" smtClean="0">
                <a:solidFill>
                  <a:srgbClr val="FFCC00"/>
                </a:solidFill>
              </a:rPr>
              <a:t> with locally optimized kernels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287016"/>
            <a:ext cx="7924800" cy="2823257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000" b="0" dirty="0" smtClean="0"/>
              <a:t>To create multi-resolution kernel features – first with large </a:t>
            </a:r>
            <a:r>
              <a:rPr lang="en-US" sz="2000" b="0" dirty="0" smtClean="0">
                <a:solidFill>
                  <a:srgbClr val="FFFF00"/>
                </a:solidFill>
              </a:rPr>
              <a:t>σ</a:t>
            </a:r>
            <a:r>
              <a:rPr lang="en-US" sz="2000" b="0" dirty="0" smtClean="0"/>
              <a:t> (smooth decision borders), then smaller </a:t>
            </a:r>
            <a:r>
              <a:rPr lang="en-US" sz="2000" b="0" dirty="0" smtClean="0">
                <a:solidFill>
                  <a:srgbClr val="FFFF00"/>
                </a:solidFill>
              </a:rPr>
              <a:t>σ</a:t>
            </a:r>
            <a:r>
              <a:rPr lang="en-US" sz="2000" b="0" dirty="0" smtClean="0"/>
              <a:t> (features more localized). 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000" b="0" dirty="0" smtClean="0"/>
              <a:t>The candidate feature is converted into a permanent node only if it increases classification margin. 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000" b="0" dirty="0" smtClean="0"/>
              <a:t>Incremental algorithm, expand feature space until no improvements; move vectors away from decision border.</a:t>
            </a:r>
            <a:endParaRPr lang="en-US" sz="2000" b="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05318" y="3726201"/>
            <a:ext cx="7924800" cy="2135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just">
              <a:buFontTx/>
              <a:buNone/>
              <a:defRPr/>
            </a:pPr>
            <a:r>
              <a:rPr lang="en-US" kern="0" dirty="0" smtClean="0"/>
              <a:t>WTA</a:t>
            </a:r>
            <a:r>
              <a:rPr lang="pl-PL" kern="0" dirty="0" smtClean="0"/>
              <a:t> -</a:t>
            </a:r>
            <a:r>
              <a:rPr lang="en-US" kern="0" dirty="0" smtClean="0"/>
              <a:t> sum </a:t>
            </a:r>
            <a:r>
              <a:rPr lang="pl-PL" kern="0" dirty="0" smtClean="0"/>
              <a:t>of </a:t>
            </a:r>
            <a:r>
              <a:rPr lang="en-US" kern="0" dirty="0" smtClean="0"/>
              <a:t>the activation of hidden nodes. Projections with added intervals give binary activations </a:t>
            </a:r>
            <a:r>
              <a:rPr lang="en-US" kern="0" dirty="0" smtClean="0">
                <a:solidFill>
                  <a:srgbClr val="FFFF00"/>
                </a:solidFill>
              </a:rPr>
              <a:t>b</a:t>
            </a:r>
            <a:r>
              <a:rPr lang="en-US" kern="0" baseline="-25000" dirty="0" smtClean="0">
                <a:solidFill>
                  <a:srgbClr val="FFFF00"/>
                </a:solidFill>
              </a:rPr>
              <a:t>i</a:t>
            </a:r>
            <a:r>
              <a:rPr lang="en-US" kern="0" dirty="0" smtClean="0">
                <a:solidFill>
                  <a:srgbClr val="FFFF00"/>
                </a:solidFill>
              </a:rPr>
              <a:t>(</a:t>
            </a:r>
            <a:r>
              <a:rPr lang="pl-PL" i="1" kern="0" dirty="0" smtClean="0">
                <a:solidFill>
                  <a:srgbClr val="FFFF00"/>
                </a:solidFill>
              </a:rPr>
              <a:t>X</a:t>
            </a:r>
            <a:r>
              <a:rPr lang="en-US" kern="0" dirty="0" smtClean="0">
                <a:solidFill>
                  <a:srgbClr val="FFFF00"/>
                </a:solidFill>
              </a:rPr>
              <a:t>)</a:t>
            </a:r>
            <a:r>
              <a:rPr lang="en-US" kern="0" dirty="0" smtClean="0"/>
              <a:t>, but the values of kernel features </a:t>
            </a:r>
            <a:r>
              <a:rPr lang="en-US" kern="0" dirty="0" smtClean="0">
                <a:solidFill>
                  <a:srgbClr val="FFFF00"/>
                </a:solidFill>
              </a:rPr>
              <a:t>g(</a:t>
            </a:r>
            <a:r>
              <a:rPr lang="pl-PL" i="1" kern="0" dirty="0" smtClean="0">
                <a:solidFill>
                  <a:srgbClr val="FFFF00"/>
                </a:solidFill>
              </a:rPr>
              <a:t>X</a:t>
            </a:r>
            <a:r>
              <a:rPr lang="en-US" kern="0" dirty="0" smtClean="0">
                <a:solidFill>
                  <a:srgbClr val="FFFF00"/>
                </a:solidFill>
              </a:rPr>
              <a:t>;</a:t>
            </a:r>
            <a:r>
              <a:rPr lang="pl-PL" i="1" kern="0" dirty="0" smtClean="0">
                <a:solidFill>
                  <a:srgbClr val="FFFF00"/>
                </a:solidFill>
              </a:rPr>
              <a:t>X</a:t>
            </a:r>
            <a:r>
              <a:rPr lang="pl-PL" i="1" kern="0" baseline="-25000" dirty="0" smtClean="0">
                <a:solidFill>
                  <a:srgbClr val="FFFF00"/>
                </a:solidFill>
              </a:rPr>
              <a:t>i</a:t>
            </a:r>
            <a:r>
              <a:rPr lang="en-US" kern="0" dirty="0" smtClean="0">
                <a:solidFill>
                  <a:srgbClr val="FFFF00"/>
                </a:solidFill>
              </a:rPr>
              <a:t>,</a:t>
            </a:r>
            <a:r>
              <a:rPr lang="el-GR" kern="0" dirty="0" smtClean="0">
                <a:solidFill>
                  <a:srgbClr val="FFFF00"/>
                </a:solidFill>
              </a:rPr>
              <a:t>σ</a:t>
            </a:r>
            <a:r>
              <a:rPr lang="en-US" kern="0" dirty="0" smtClean="0">
                <a:solidFill>
                  <a:srgbClr val="FFFF00"/>
                </a:solidFill>
              </a:rPr>
              <a:t>)</a:t>
            </a:r>
            <a:r>
              <a:rPr lang="en-US" kern="0" dirty="0" smtClean="0"/>
              <a:t> </a:t>
            </a:r>
            <a:r>
              <a:rPr lang="pl-PL" kern="0" dirty="0" err="1" smtClean="0"/>
              <a:t>are</a:t>
            </a:r>
            <a:r>
              <a:rPr lang="pl-PL" kern="0" dirty="0" smtClean="0"/>
              <a:t> </a:t>
            </a:r>
            <a:r>
              <a:rPr lang="en-US" kern="0" dirty="0" smtClean="0"/>
              <a:t>summed, giving a total activation </a:t>
            </a:r>
            <a:r>
              <a:rPr lang="en-US" kern="0" dirty="0" smtClean="0">
                <a:solidFill>
                  <a:srgbClr val="FFFF00"/>
                </a:solidFill>
              </a:rPr>
              <a:t>A(C|</a:t>
            </a:r>
            <a:r>
              <a:rPr lang="pl-PL" i="1" kern="0" dirty="0" smtClean="0">
                <a:solidFill>
                  <a:srgbClr val="FFFF00"/>
                </a:solidFill>
              </a:rPr>
              <a:t>X</a:t>
            </a:r>
            <a:r>
              <a:rPr lang="en-US" kern="0" dirty="0" smtClean="0">
                <a:solidFill>
                  <a:srgbClr val="FFFF00"/>
                </a:solidFill>
              </a:rPr>
              <a:t>)</a:t>
            </a:r>
            <a:r>
              <a:rPr lang="en-US" kern="0" dirty="0" smtClean="0"/>
              <a:t> for each class. </a:t>
            </a:r>
            <a:endParaRPr lang="pl-PL" kern="0" dirty="0" smtClean="0"/>
          </a:p>
          <a:p>
            <a:pPr marL="0" indent="0" algn="just">
              <a:buFontTx/>
              <a:buNone/>
              <a:defRPr/>
            </a:pPr>
            <a:endParaRPr lang="pl-PL" kern="0" dirty="0" smtClean="0"/>
          </a:p>
          <a:p>
            <a:pPr marL="0" indent="0" algn="just">
              <a:buFontTx/>
              <a:buNone/>
              <a:defRPr/>
            </a:pPr>
            <a:r>
              <a:rPr lang="en-US" kern="0" dirty="0" smtClean="0"/>
              <a:t>Plotting </a:t>
            </a:r>
            <a:r>
              <a:rPr lang="en-US" kern="0" dirty="0" smtClean="0">
                <a:solidFill>
                  <a:srgbClr val="FFFF00"/>
                </a:solidFill>
              </a:rPr>
              <a:t>A(C|</a:t>
            </a:r>
            <a:r>
              <a:rPr lang="pl-PL" i="1" kern="0" dirty="0" smtClean="0">
                <a:solidFill>
                  <a:srgbClr val="FFFF00"/>
                </a:solidFill>
              </a:rPr>
              <a:t>X</a:t>
            </a:r>
            <a:r>
              <a:rPr lang="en-US" kern="0" dirty="0" smtClean="0">
                <a:solidFill>
                  <a:srgbClr val="FFFF00"/>
                </a:solidFill>
              </a:rPr>
              <a:t>)</a:t>
            </a:r>
            <a:r>
              <a:rPr lang="en-US" kern="0" dirty="0" smtClean="0"/>
              <a:t> versus </a:t>
            </a:r>
            <a:r>
              <a:rPr lang="en-US" kern="0" dirty="0" smtClean="0">
                <a:solidFill>
                  <a:srgbClr val="FFFF00"/>
                </a:solidFill>
              </a:rPr>
              <a:t>A(¬C|</a:t>
            </a:r>
            <a:r>
              <a:rPr lang="pl-PL" i="1" kern="0" dirty="0" smtClean="0">
                <a:solidFill>
                  <a:srgbClr val="FFFF00"/>
                </a:solidFill>
              </a:rPr>
              <a:t>X</a:t>
            </a:r>
            <a:r>
              <a:rPr lang="en-US" kern="0" dirty="0" smtClean="0">
                <a:solidFill>
                  <a:srgbClr val="FFFF00"/>
                </a:solidFill>
              </a:rPr>
              <a:t>)</a:t>
            </a:r>
            <a:r>
              <a:rPr lang="en-US" kern="0" dirty="0" smtClean="0"/>
              <a:t> for each vector leads to </a:t>
            </a:r>
            <a:r>
              <a:rPr lang="en-US" kern="0" dirty="0" err="1" smtClean="0"/>
              <a:t>scatterograms</a:t>
            </a:r>
            <a:r>
              <a:rPr lang="en-US" kern="0" dirty="0" smtClean="0"/>
              <a:t>, giving an idea how far is a given vector from the decision border.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735670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7"/>
            <a:ext cx="2514600" cy="6256791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err="1" smtClean="0"/>
              <a:t>aRMP</a:t>
            </a:r>
            <a:r>
              <a:rPr lang="en-US" dirty="0" smtClean="0"/>
              <a:t> with </a:t>
            </a:r>
            <a:br>
              <a:rPr lang="en-US" dirty="0" smtClean="0"/>
            </a:br>
            <a:r>
              <a:rPr lang="en-US" dirty="0" smtClean="0"/>
              <a:t>LOK results,</a:t>
            </a:r>
            <a:br>
              <a:rPr lang="en-US" dirty="0" smtClean="0"/>
            </a:br>
            <a:r>
              <a:rPr lang="en-US" dirty="0" smtClean="0"/>
              <a:t>simplest version</a:t>
            </a:r>
          </a:p>
        </p:txBody>
      </p:sp>
      <p:pic>
        <p:nvPicPr>
          <p:cNvPr id="277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286" y="0"/>
            <a:ext cx="54356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07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0" dirty="0" err="1" smtClean="0">
                <a:solidFill>
                  <a:srgbClr val="FFCC00"/>
                </a:solidFill>
              </a:rPr>
              <a:t>aRMP</a:t>
            </a:r>
            <a:r>
              <a:rPr lang="en-US" b="0" dirty="0" smtClean="0">
                <a:solidFill>
                  <a:srgbClr val="FFCC00"/>
                </a:solidFill>
              </a:rPr>
              <a:t> conclusions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124744"/>
            <a:ext cx="7924800" cy="5544616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000" b="0" dirty="0" err="1"/>
              <a:t>aRPM</a:t>
            </a:r>
            <a:r>
              <a:rPr lang="en-US" sz="2000" b="0" dirty="0"/>
              <a:t> </a:t>
            </a:r>
            <a:r>
              <a:rPr lang="en-US" sz="2000" b="0" dirty="0" smtClean="0"/>
              <a:t>has many advantages that has not been yet explored. </a:t>
            </a:r>
            <a:br>
              <a:rPr lang="en-US" sz="2000" b="0" dirty="0" smtClean="0"/>
            </a:br>
            <a:r>
              <a:rPr lang="en-US" sz="2000" b="0" dirty="0" smtClean="0"/>
              <a:t>Some work on ELM (Extreme Learning Machines) goes in this direction. </a:t>
            </a:r>
          </a:p>
          <a:p>
            <a:pPr>
              <a:defRPr/>
            </a:pPr>
            <a:r>
              <a:rPr lang="en-US" sz="2000" b="0" dirty="0" smtClean="0"/>
              <a:t>Biological plausibility – virtually no learning involved, just generation and selection of features. </a:t>
            </a:r>
          </a:p>
          <a:p>
            <a:pPr>
              <a:defRPr/>
            </a:pPr>
            <a:r>
              <a:rPr lang="en-US" dirty="0"/>
              <a:t>Solves fast learning problem. Focus </a:t>
            </a:r>
            <a:r>
              <a:rPr lang="en-US" sz="2000" b="0" dirty="0" smtClean="0"/>
              <a:t>on generation of new features followed by the WTA, simpler and faster than typical NN networks.</a:t>
            </a:r>
          </a:p>
          <a:p>
            <a:pPr>
              <a:defRPr/>
            </a:pPr>
            <a:r>
              <a:rPr lang="en-US" sz="2000" b="0" dirty="0" smtClean="0"/>
              <a:t>Selection </a:t>
            </a:r>
            <a:r>
              <a:rPr lang="en-US" sz="2000" b="0" dirty="0"/>
              <a:t>of network nodes to ensure wide </a:t>
            </a:r>
            <a:r>
              <a:rPr lang="en-US" sz="2000" b="0" dirty="0" smtClean="0"/>
              <a:t>margins. </a:t>
            </a:r>
          </a:p>
          <a:p>
            <a:pPr>
              <a:defRPr/>
            </a:pPr>
            <a:r>
              <a:rPr lang="en-US" sz="2000" b="0" dirty="0" smtClean="0"/>
              <a:t>Adding </a:t>
            </a:r>
            <a:r>
              <a:rPr lang="en-US" sz="2000" b="0" dirty="0"/>
              <a:t>kernel </a:t>
            </a:r>
            <a:r>
              <a:rPr lang="en-US" sz="2000" b="0" dirty="0" smtClean="0"/>
              <a:t>features, locally optimized, relations </a:t>
            </a:r>
            <a:r>
              <a:rPr lang="en-US" sz="2000" b="0" dirty="0"/>
              <a:t>to kernel SVM </a:t>
            </a:r>
            <a:endParaRPr lang="en-US" dirty="0"/>
          </a:p>
          <a:p>
            <a:pPr>
              <a:defRPr/>
            </a:pPr>
            <a:r>
              <a:rPr lang="en-US" dirty="0" smtClean="0"/>
              <a:t>Feature </a:t>
            </a:r>
            <a:r>
              <a:rPr lang="en-US" dirty="0"/>
              <a:t>selection and construction, finding interesting views on the data is the basis of natural categorization and learning </a:t>
            </a:r>
            <a:r>
              <a:rPr lang="en-US" dirty="0" smtClean="0"/>
              <a:t>processes.</a:t>
            </a:r>
          </a:p>
          <a:p>
            <a:pPr>
              <a:defRPr/>
            </a:pPr>
            <a:r>
              <a:rPr lang="en-US" dirty="0" err="1" smtClean="0"/>
              <a:t>Scatterograms</a:t>
            </a:r>
            <a:r>
              <a:rPr lang="en-US" dirty="0" smtClean="0"/>
              <a:t> </a:t>
            </a:r>
            <a:r>
              <a:rPr lang="en-US" dirty="0"/>
              <a:t>of WTA output </a:t>
            </a:r>
            <a:r>
              <a:rPr lang="en-US" dirty="0" smtClean="0"/>
              <a:t>show effects </a:t>
            </a:r>
            <a:r>
              <a:rPr lang="en-US" dirty="0"/>
              <a:t>of margin optimization, and </a:t>
            </a:r>
            <a:r>
              <a:rPr lang="en-US" dirty="0" smtClean="0"/>
              <a:t>allow </a:t>
            </a:r>
            <a:r>
              <a:rPr lang="en-US" dirty="0"/>
              <a:t>for estimation of confidence in classification of a given data</a:t>
            </a:r>
            <a:r>
              <a:rPr lang="en-US" dirty="0" smtClean="0"/>
              <a:t>.</a:t>
            </a:r>
            <a:endParaRPr lang="en-US" dirty="0"/>
          </a:p>
          <a:p>
            <a:pPr marL="0" indent="0" algn="just" eaLnBrk="1" hangingPunct="1">
              <a:buNone/>
              <a:defRPr/>
            </a:pP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dirty="0" smtClean="0"/>
              <a:t>Further </a:t>
            </a:r>
            <a:r>
              <a:rPr lang="en-US" dirty="0"/>
              <a:t>improvements: admission of impure clusters instead of binary features, use of other kernel features, </a:t>
            </a:r>
            <a:r>
              <a:rPr lang="en-US" dirty="0" smtClean="0"/>
              <a:t>locally optimized kernels, selection </a:t>
            </a:r>
            <a:r>
              <a:rPr lang="en-US" dirty="0"/>
              <a:t>of candidate </a:t>
            </a:r>
            <a:r>
              <a:rPr lang="pl-PL" dirty="0" smtClean="0"/>
              <a:t>SV</a:t>
            </a:r>
            <a:r>
              <a:rPr lang="en-US" dirty="0" smtClean="0"/>
              <a:t>, optimization </a:t>
            </a:r>
            <a:r>
              <a:rPr lang="en-US" dirty="0"/>
              <a:t>of the algorithm.</a:t>
            </a:r>
          </a:p>
          <a:p>
            <a:pPr marL="0" indent="0" algn="just" eaLnBrk="1" hangingPunct="1">
              <a:buNone/>
              <a:defRPr/>
            </a:pPr>
            <a:endParaRPr lang="en-US" dirty="0"/>
          </a:p>
          <a:p>
            <a:pPr marL="0" indent="0" eaLnBrk="1" hangingPunct="1">
              <a:buNone/>
              <a:defRPr/>
            </a:pPr>
            <a:endParaRPr lang="pl-PL" sz="2000" b="0" dirty="0" smtClean="0"/>
          </a:p>
        </p:txBody>
      </p:sp>
    </p:spTree>
    <p:extLst>
      <p:ext uri="{BB962C8B-B14F-4D97-AF65-F5344CB8AC3E}">
        <p14:creationId xmlns:p14="http://schemas.microsoft.com/office/powerpoint/2010/main" val="877113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09" y="2968028"/>
            <a:ext cx="7772400" cy="792163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marL="457200" indent="-457200">
              <a:defRPr/>
            </a:pPr>
            <a:r>
              <a:rPr lang="en-US" dirty="0" smtClean="0"/>
              <a:t>Foundations of Machine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62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437438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mtClean="0"/>
              <a:t>Principles: information compression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166427"/>
            <a:ext cx="8280400" cy="3140075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Neural information processing in perception and cognition: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information compression, or algorithmic complexity.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In computing: minimum length (message, description) encoding.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endParaRPr lang="en-US" sz="1000" dirty="0" smtClean="0"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Wolff (2006): </a:t>
            </a:r>
            <a:r>
              <a:rPr lang="en-US" sz="2000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all cognition and computation is information compression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!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Analysis and production of natural language, fuzzy pattern recognition, probabilistic reasoning and unsupervised inductive learning.</a:t>
            </a:r>
          </a:p>
          <a:p>
            <a:pPr marL="0" indent="0" eaLnBrk="1" hangingPunct="1"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Talks about multiple alignment, unification and search, but only models for sequential data and 1D alignment have been demonstrated. </a:t>
            </a:r>
          </a:p>
          <a:p>
            <a:pPr marL="0" indent="0" eaLnBrk="1" hangingPunct="1">
              <a:buFontTx/>
              <a:buNone/>
            </a:pPr>
            <a:r>
              <a:rPr lang="en-US" sz="2000" b="1" dirty="0" smtClean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Information compression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: encoding new information in terms of old. 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604838" y="4302380"/>
            <a:ext cx="6345237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Measure of syntactic and semantic information (Duch, Jankowski 1994); based on the size of the minimal graph representing a given data structure or knowledge-base specification, thus it goes beyond alignment; 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real information = what model cannot predict</a:t>
            </a:r>
            <a:r>
              <a:rPr lang="en-US" dirty="0">
                <a:latin typeface="Calibri" pitchFamily="34" charset="0"/>
                <a:cs typeface="Calibri" pitchFamily="34" charset="0"/>
              </a:rPr>
              <a:t>. 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“Surprise” and curiosity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measures: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Pfaffelhuber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(1972), Palm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Schmidhuber,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Baldi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… all based </a:t>
            </a:r>
            <a:r>
              <a:rPr lang="en-US" dirty="0">
                <a:latin typeface="Calibri" pitchFamily="34" charset="0"/>
                <a:cs typeface="Calibri" pitchFamily="34" charset="0"/>
              </a:rPr>
              <a:t>on the same idea. 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3" y="300038"/>
            <a:ext cx="79216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275" y="4502089"/>
            <a:ext cx="2490017" cy="190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52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096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What can be learned?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01688" y="1192213"/>
            <a:ext cx="7931150" cy="782637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Linearly separable or almost separable problems are relatively simple – deform planes or add dimensions to make data separable.</a:t>
            </a: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627063" y="5854700"/>
            <a:ext cx="79311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How to define “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slightly non-separable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”, or relatively easy to learn?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Now we have only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separable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problems and one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vast realm of the rest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9701" name="Group 34"/>
          <p:cNvGrpSpPr>
            <a:grpSpLocks/>
          </p:cNvGrpSpPr>
          <p:nvPr/>
        </p:nvGrpSpPr>
        <p:grpSpPr bwMode="auto">
          <a:xfrm>
            <a:off x="909638" y="2405063"/>
            <a:ext cx="2959100" cy="2592387"/>
            <a:chOff x="567" y="1752"/>
            <a:chExt cx="1864" cy="1633"/>
          </a:xfrm>
        </p:grpSpPr>
        <p:sp>
          <p:nvSpPr>
            <p:cNvPr id="29712" name="Line 6"/>
            <p:cNvSpPr>
              <a:spLocks noChangeShapeType="1"/>
            </p:cNvSpPr>
            <p:nvPr/>
          </p:nvSpPr>
          <p:spPr bwMode="auto">
            <a:xfrm>
              <a:off x="612" y="2251"/>
              <a:ext cx="0" cy="10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13" name="Line 8"/>
            <p:cNvSpPr>
              <a:spLocks noChangeShapeType="1"/>
            </p:cNvSpPr>
            <p:nvPr/>
          </p:nvSpPr>
          <p:spPr bwMode="auto">
            <a:xfrm>
              <a:off x="1202" y="1797"/>
              <a:ext cx="0" cy="10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14" name="Line 9"/>
            <p:cNvSpPr>
              <a:spLocks noChangeShapeType="1"/>
            </p:cNvSpPr>
            <p:nvPr/>
          </p:nvSpPr>
          <p:spPr bwMode="auto">
            <a:xfrm>
              <a:off x="1837" y="2251"/>
              <a:ext cx="0" cy="10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15" name="Line 10"/>
            <p:cNvSpPr>
              <a:spLocks noChangeShapeType="1"/>
            </p:cNvSpPr>
            <p:nvPr/>
          </p:nvSpPr>
          <p:spPr bwMode="auto">
            <a:xfrm>
              <a:off x="2426" y="1797"/>
              <a:ext cx="0" cy="10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16" name="Freeform 11"/>
            <p:cNvSpPr>
              <a:spLocks/>
            </p:cNvSpPr>
            <p:nvPr/>
          </p:nvSpPr>
          <p:spPr bwMode="auto">
            <a:xfrm>
              <a:off x="612" y="3339"/>
              <a:ext cx="1229" cy="7"/>
            </a:xfrm>
            <a:custGeom>
              <a:avLst/>
              <a:gdLst>
                <a:gd name="T0" fmla="*/ 0 w 1229"/>
                <a:gd name="T1" fmla="*/ 7 h 7"/>
                <a:gd name="T2" fmla="*/ 1229 w 1229"/>
                <a:gd name="T3" fmla="*/ 0 h 7"/>
                <a:gd name="T4" fmla="*/ 0 60000 65536"/>
                <a:gd name="T5" fmla="*/ 0 60000 65536"/>
                <a:gd name="T6" fmla="*/ 0 w 1229"/>
                <a:gd name="T7" fmla="*/ 0 h 7"/>
                <a:gd name="T8" fmla="*/ 1229 w 1229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29" h="7">
                  <a:moveTo>
                    <a:pt x="0" y="7"/>
                  </a:moveTo>
                  <a:lnTo>
                    <a:pt x="122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17" name="Freeform 12"/>
            <p:cNvSpPr>
              <a:spLocks/>
            </p:cNvSpPr>
            <p:nvPr/>
          </p:nvSpPr>
          <p:spPr bwMode="auto">
            <a:xfrm>
              <a:off x="612" y="2251"/>
              <a:ext cx="1229" cy="7"/>
            </a:xfrm>
            <a:custGeom>
              <a:avLst/>
              <a:gdLst>
                <a:gd name="T0" fmla="*/ 0 w 1229"/>
                <a:gd name="T1" fmla="*/ 7 h 7"/>
                <a:gd name="T2" fmla="*/ 609 w 1229"/>
                <a:gd name="T3" fmla="*/ 0 h 7"/>
                <a:gd name="T4" fmla="*/ 1229 w 1229"/>
                <a:gd name="T5" fmla="*/ 0 h 7"/>
                <a:gd name="T6" fmla="*/ 0 60000 65536"/>
                <a:gd name="T7" fmla="*/ 0 60000 65536"/>
                <a:gd name="T8" fmla="*/ 0 60000 65536"/>
                <a:gd name="T9" fmla="*/ 0 w 1229"/>
                <a:gd name="T10" fmla="*/ 0 h 7"/>
                <a:gd name="T11" fmla="*/ 1229 w 1229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29" h="7">
                  <a:moveTo>
                    <a:pt x="0" y="7"/>
                  </a:moveTo>
                  <a:lnTo>
                    <a:pt x="609" y="0"/>
                  </a:lnTo>
                  <a:lnTo>
                    <a:pt x="122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18" name="Freeform 13"/>
            <p:cNvSpPr>
              <a:spLocks/>
            </p:cNvSpPr>
            <p:nvPr/>
          </p:nvSpPr>
          <p:spPr bwMode="auto">
            <a:xfrm>
              <a:off x="1202" y="1797"/>
              <a:ext cx="1229" cy="7"/>
            </a:xfrm>
            <a:custGeom>
              <a:avLst/>
              <a:gdLst>
                <a:gd name="T0" fmla="*/ 0 w 1229"/>
                <a:gd name="T1" fmla="*/ 7 h 7"/>
                <a:gd name="T2" fmla="*/ 609 w 1229"/>
                <a:gd name="T3" fmla="*/ 0 h 7"/>
                <a:gd name="T4" fmla="*/ 1229 w 1229"/>
                <a:gd name="T5" fmla="*/ 0 h 7"/>
                <a:gd name="T6" fmla="*/ 0 60000 65536"/>
                <a:gd name="T7" fmla="*/ 0 60000 65536"/>
                <a:gd name="T8" fmla="*/ 0 60000 65536"/>
                <a:gd name="T9" fmla="*/ 0 w 1229"/>
                <a:gd name="T10" fmla="*/ 0 h 7"/>
                <a:gd name="T11" fmla="*/ 1229 w 1229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29" h="7">
                  <a:moveTo>
                    <a:pt x="0" y="7"/>
                  </a:moveTo>
                  <a:lnTo>
                    <a:pt x="609" y="0"/>
                  </a:lnTo>
                  <a:lnTo>
                    <a:pt x="122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19" name="Freeform 14"/>
            <p:cNvSpPr>
              <a:spLocks/>
            </p:cNvSpPr>
            <p:nvPr/>
          </p:nvSpPr>
          <p:spPr bwMode="auto">
            <a:xfrm>
              <a:off x="1202" y="2886"/>
              <a:ext cx="1229" cy="7"/>
            </a:xfrm>
            <a:custGeom>
              <a:avLst/>
              <a:gdLst>
                <a:gd name="T0" fmla="*/ 0 w 1229"/>
                <a:gd name="T1" fmla="*/ 7 h 7"/>
                <a:gd name="T2" fmla="*/ 609 w 1229"/>
                <a:gd name="T3" fmla="*/ 0 h 7"/>
                <a:gd name="T4" fmla="*/ 1229 w 1229"/>
                <a:gd name="T5" fmla="*/ 0 h 7"/>
                <a:gd name="T6" fmla="*/ 0 60000 65536"/>
                <a:gd name="T7" fmla="*/ 0 60000 65536"/>
                <a:gd name="T8" fmla="*/ 0 60000 65536"/>
                <a:gd name="T9" fmla="*/ 0 w 1229"/>
                <a:gd name="T10" fmla="*/ 0 h 7"/>
                <a:gd name="T11" fmla="*/ 1229 w 1229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29" h="7">
                  <a:moveTo>
                    <a:pt x="0" y="7"/>
                  </a:moveTo>
                  <a:lnTo>
                    <a:pt x="609" y="0"/>
                  </a:lnTo>
                  <a:lnTo>
                    <a:pt x="122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20" name="Line 16"/>
            <p:cNvSpPr>
              <a:spLocks noChangeShapeType="1"/>
            </p:cNvSpPr>
            <p:nvPr/>
          </p:nvSpPr>
          <p:spPr bwMode="auto">
            <a:xfrm flipV="1">
              <a:off x="612" y="1797"/>
              <a:ext cx="59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21" name="Line 17"/>
            <p:cNvSpPr>
              <a:spLocks noChangeShapeType="1"/>
            </p:cNvSpPr>
            <p:nvPr/>
          </p:nvSpPr>
          <p:spPr bwMode="auto">
            <a:xfrm flipV="1">
              <a:off x="1837" y="1797"/>
              <a:ext cx="59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22" name="Line 18"/>
            <p:cNvSpPr>
              <a:spLocks noChangeShapeType="1"/>
            </p:cNvSpPr>
            <p:nvPr/>
          </p:nvSpPr>
          <p:spPr bwMode="auto">
            <a:xfrm flipV="1">
              <a:off x="612" y="2886"/>
              <a:ext cx="59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23" name="Line 19"/>
            <p:cNvSpPr>
              <a:spLocks noChangeShapeType="1"/>
            </p:cNvSpPr>
            <p:nvPr/>
          </p:nvSpPr>
          <p:spPr bwMode="auto">
            <a:xfrm flipV="1">
              <a:off x="1837" y="2886"/>
              <a:ext cx="59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24" name="Oval 20"/>
            <p:cNvSpPr>
              <a:spLocks noChangeArrowheads="1"/>
            </p:cNvSpPr>
            <p:nvPr/>
          </p:nvSpPr>
          <p:spPr bwMode="auto">
            <a:xfrm>
              <a:off x="567" y="3294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25" name="Oval 21"/>
            <p:cNvSpPr>
              <a:spLocks noChangeArrowheads="1"/>
            </p:cNvSpPr>
            <p:nvPr/>
          </p:nvSpPr>
          <p:spPr bwMode="auto">
            <a:xfrm>
              <a:off x="567" y="2205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26" name="Oval 22"/>
            <p:cNvSpPr>
              <a:spLocks noChangeArrowheads="1"/>
            </p:cNvSpPr>
            <p:nvPr/>
          </p:nvSpPr>
          <p:spPr bwMode="auto">
            <a:xfrm>
              <a:off x="1791" y="2205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27" name="Oval 23"/>
            <p:cNvSpPr>
              <a:spLocks noChangeArrowheads="1"/>
            </p:cNvSpPr>
            <p:nvPr/>
          </p:nvSpPr>
          <p:spPr bwMode="auto">
            <a:xfrm>
              <a:off x="1156" y="1752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702" name="Group 33"/>
          <p:cNvGrpSpPr>
            <a:grpSpLocks/>
          </p:cNvGrpSpPr>
          <p:nvPr/>
        </p:nvGrpSpPr>
        <p:grpSpPr bwMode="auto">
          <a:xfrm>
            <a:off x="4572000" y="2166938"/>
            <a:ext cx="4381500" cy="3482975"/>
            <a:chOff x="2880" y="1480"/>
            <a:chExt cx="2760" cy="2194"/>
          </a:xfrm>
        </p:grpSpPr>
        <p:pic>
          <p:nvPicPr>
            <p:cNvPr id="2970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480"/>
              <a:ext cx="2760" cy="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4" name="Oval 24"/>
            <p:cNvSpPr>
              <a:spLocks noChangeArrowheads="1"/>
            </p:cNvSpPr>
            <p:nvPr/>
          </p:nvSpPr>
          <p:spPr bwMode="auto">
            <a:xfrm>
              <a:off x="3651" y="1706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05" name="Oval 25"/>
            <p:cNvSpPr>
              <a:spLocks noChangeArrowheads="1"/>
            </p:cNvSpPr>
            <p:nvPr/>
          </p:nvSpPr>
          <p:spPr bwMode="auto">
            <a:xfrm>
              <a:off x="3061" y="2559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06" name="Oval 26"/>
            <p:cNvSpPr>
              <a:spLocks noChangeArrowheads="1"/>
            </p:cNvSpPr>
            <p:nvPr/>
          </p:nvSpPr>
          <p:spPr bwMode="auto">
            <a:xfrm>
              <a:off x="3648" y="2442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07" name="Oval 28"/>
            <p:cNvSpPr>
              <a:spLocks noChangeArrowheads="1"/>
            </p:cNvSpPr>
            <p:nvPr/>
          </p:nvSpPr>
          <p:spPr bwMode="auto">
            <a:xfrm>
              <a:off x="3643" y="2757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08" name="Oval 29"/>
            <p:cNvSpPr>
              <a:spLocks noChangeArrowheads="1"/>
            </p:cNvSpPr>
            <p:nvPr/>
          </p:nvSpPr>
          <p:spPr bwMode="auto">
            <a:xfrm>
              <a:off x="4230" y="2343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09" name="Oval 30"/>
            <p:cNvSpPr>
              <a:spLocks noChangeArrowheads="1"/>
            </p:cNvSpPr>
            <p:nvPr/>
          </p:nvSpPr>
          <p:spPr bwMode="auto">
            <a:xfrm>
              <a:off x="4234" y="1919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10" name="Oval 31"/>
            <p:cNvSpPr>
              <a:spLocks noChangeArrowheads="1"/>
            </p:cNvSpPr>
            <p:nvPr/>
          </p:nvSpPr>
          <p:spPr bwMode="auto">
            <a:xfrm>
              <a:off x="4238" y="2654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711" name="Oval 32"/>
            <p:cNvSpPr>
              <a:spLocks noChangeArrowheads="1"/>
            </p:cNvSpPr>
            <p:nvPr/>
          </p:nvSpPr>
          <p:spPr bwMode="auto">
            <a:xfrm>
              <a:off x="4239" y="1610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6270799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69963" y="325438"/>
            <a:ext cx="7065962" cy="727075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Analyze graph to solve HC=EC</a:t>
            </a:r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29" y="979487"/>
            <a:ext cx="3300413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895" y="952499"/>
            <a:ext cx="3322637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205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>
              <a:defRPr/>
            </a:pPr>
            <a:r>
              <a:rPr lang="en-US"/>
              <a:t>Easy problems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4580" y="1268413"/>
            <a:ext cx="5953125" cy="2781300"/>
          </a:xfrm>
          <a:noFill/>
        </p:spPr>
        <p:txBody>
          <a:bodyPr lIns="92075" tIns="46038" rIns="92075" bIns="46038"/>
          <a:lstStyle/>
          <a:p>
            <a:pPr marL="358775" indent="-358775">
              <a:spcBef>
                <a:spcPts val="600"/>
              </a:spcBef>
            </a:pPr>
            <a:r>
              <a:rPr lang="en-US" sz="2000" dirty="0" smtClean="0">
                <a:cs typeface="Calibri" pitchFamily="34" charset="0"/>
              </a:rPr>
              <a:t>Approximately linearly separable problems in the original feature space: linear discrimination is sufficient (always worth trying, but no-one does!). </a:t>
            </a:r>
          </a:p>
          <a:p>
            <a:pPr marL="358775" indent="-358775">
              <a:spcBef>
                <a:spcPts val="600"/>
              </a:spcBef>
            </a:pPr>
            <a:r>
              <a:rPr lang="en-US" sz="2000" dirty="0" smtClean="0">
                <a:cs typeface="Calibri" pitchFamily="34" charset="0"/>
              </a:rPr>
              <a:t>Simple topological deformation of decision borders is sufficient  – linear separation is then possible in extended/transformed spaces. </a:t>
            </a:r>
          </a:p>
          <a:p>
            <a:pPr marL="358775" indent="-358775">
              <a:spcBef>
                <a:spcPts val="600"/>
              </a:spcBef>
              <a:buFontTx/>
              <a:buNone/>
            </a:pPr>
            <a:r>
              <a:rPr lang="en-US" sz="2000" dirty="0" smtClean="0">
                <a:cs typeface="Calibri" pitchFamily="34" charset="0"/>
              </a:rPr>
              <a:t>This is frequently sufficient for pattern recognition problems (more than half of UCI problems). </a:t>
            </a: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574580" y="4049713"/>
            <a:ext cx="8207375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4488" indent="-344488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15000"/>
              <a:buFont typeface="Arial" pitchFamily="34" charset="0"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RBF/MLP networks with one hidden layer also solve such problems easily, but convergence/generalization for anything more complex than XOR is problematic. </a:t>
            </a:r>
            <a:endParaRPr lang="en-US" sz="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SVM adds new features to “flatten” the decision border: </a:t>
            </a:r>
          </a:p>
        </p:txBody>
      </p:sp>
      <p:graphicFrame>
        <p:nvGraphicFramePr>
          <p:cNvPr id="3482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1382257"/>
              </p:ext>
            </p:extLst>
          </p:nvPr>
        </p:nvGraphicFramePr>
        <p:xfrm>
          <a:off x="1006380" y="5395913"/>
          <a:ext cx="468153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7" name="Equation" r:id="rId4" imgW="2400300" imgH="279400" progId="Equation.DSMT4">
                  <p:embed/>
                </p:oleObj>
              </mc:Choice>
              <mc:Fallback>
                <p:oleObj name="Equation" r:id="rId4" imgW="24003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6380" y="5395913"/>
                        <a:ext cx="4681538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526955" y="6019800"/>
            <a:ext cx="820737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achieving larger margins/separability in the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itchFamily="34" charset="0"/>
              </a:rPr>
              <a:t>X+Z</a:t>
            </a: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 space.</a:t>
            </a:r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75" y="0"/>
            <a:ext cx="2371725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25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096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Neurons learning complex logic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01688" y="1192213"/>
            <a:ext cx="7931150" cy="1392237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altLang="en-US" sz="2000" smtClean="0"/>
              <a:t>Boole’an functions are difficult to learn, </a:t>
            </a:r>
            <a:r>
              <a:rPr lang="en-US" altLang="en-US" sz="2000" smtClean="0">
                <a:solidFill>
                  <a:srgbClr val="FFFF00"/>
                </a:solidFill>
              </a:rPr>
              <a:t>n</a:t>
            </a:r>
            <a:r>
              <a:rPr lang="en-US" altLang="en-US" sz="2000" smtClean="0"/>
              <a:t> bits but </a:t>
            </a:r>
            <a:r>
              <a:rPr lang="en-US" altLang="en-US" sz="2000" smtClean="0">
                <a:solidFill>
                  <a:srgbClr val="FFFF00"/>
                </a:solidFill>
              </a:rPr>
              <a:t>2</a:t>
            </a:r>
            <a:r>
              <a:rPr lang="en-US" altLang="en-US" sz="2000" baseline="30000" smtClean="0">
                <a:solidFill>
                  <a:srgbClr val="FFFF00"/>
                </a:solidFill>
              </a:rPr>
              <a:t>n</a:t>
            </a:r>
            <a:r>
              <a:rPr lang="en-US" altLang="en-US" sz="2000" smtClean="0"/>
              <a:t> nodes =&gt; combinatorial complexity; similarity is not useful, for parity all neighbors are from the wrong class. MLP networks have difficulty to learn functions that are highly non-separable.  </a:t>
            </a: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795338" y="6037263"/>
            <a:ext cx="8021637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Projection on W=(111 ... 111) gives clusters with 0, 1, 2 ... 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bits;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solution requires abstract imagination + easy categorization.</a:t>
            </a:r>
          </a:p>
        </p:txBody>
      </p:sp>
      <p:grpSp>
        <p:nvGrpSpPr>
          <p:cNvPr id="30725" name="Grupa 48"/>
          <p:cNvGrpSpPr>
            <a:grpSpLocks/>
          </p:cNvGrpSpPr>
          <p:nvPr/>
        </p:nvGrpSpPr>
        <p:grpSpPr bwMode="auto">
          <a:xfrm>
            <a:off x="2913063" y="2724150"/>
            <a:ext cx="1284287" cy="1204913"/>
            <a:chOff x="889000" y="3477208"/>
            <a:chExt cx="1285475" cy="1204859"/>
          </a:xfrm>
        </p:grpSpPr>
        <p:sp>
          <p:nvSpPr>
            <p:cNvPr id="30755" name="Line 6"/>
            <p:cNvSpPr>
              <a:spLocks noChangeShapeType="1"/>
            </p:cNvSpPr>
            <p:nvPr/>
          </p:nvSpPr>
          <p:spPr bwMode="auto">
            <a:xfrm>
              <a:off x="933023" y="3524177"/>
              <a:ext cx="0" cy="11109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56" name="Line 8"/>
            <p:cNvSpPr>
              <a:spLocks noChangeShapeType="1"/>
            </p:cNvSpPr>
            <p:nvPr/>
          </p:nvSpPr>
          <p:spPr bwMode="auto">
            <a:xfrm>
              <a:off x="2131430" y="3524177"/>
              <a:ext cx="0" cy="111092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57" name="Freeform 10"/>
            <p:cNvSpPr>
              <a:spLocks/>
            </p:cNvSpPr>
            <p:nvPr/>
          </p:nvSpPr>
          <p:spPr bwMode="auto">
            <a:xfrm>
              <a:off x="933023" y="4635098"/>
              <a:ext cx="1202320" cy="7147"/>
            </a:xfrm>
            <a:custGeom>
              <a:avLst/>
              <a:gdLst>
                <a:gd name="T0" fmla="*/ 0 w 1229"/>
                <a:gd name="T1" fmla="*/ 2147483647 h 7"/>
                <a:gd name="T2" fmla="*/ 2147483647 w 1229"/>
                <a:gd name="T3" fmla="*/ 0 h 7"/>
                <a:gd name="T4" fmla="*/ 0 60000 65536"/>
                <a:gd name="T5" fmla="*/ 0 60000 65536"/>
                <a:gd name="T6" fmla="*/ 0 w 1229"/>
                <a:gd name="T7" fmla="*/ 0 h 7"/>
                <a:gd name="T8" fmla="*/ 1229 w 1229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29" h="7">
                  <a:moveTo>
                    <a:pt x="0" y="7"/>
                  </a:moveTo>
                  <a:lnTo>
                    <a:pt x="122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58" name="Freeform 11"/>
            <p:cNvSpPr>
              <a:spLocks/>
            </p:cNvSpPr>
            <p:nvPr/>
          </p:nvSpPr>
          <p:spPr bwMode="auto">
            <a:xfrm>
              <a:off x="933023" y="3524177"/>
              <a:ext cx="1202320" cy="7147"/>
            </a:xfrm>
            <a:custGeom>
              <a:avLst/>
              <a:gdLst>
                <a:gd name="T0" fmla="*/ 0 w 1229"/>
                <a:gd name="T1" fmla="*/ 2147483647 h 7"/>
                <a:gd name="T2" fmla="*/ 2147483647 w 1229"/>
                <a:gd name="T3" fmla="*/ 0 h 7"/>
                <a:gd name="T4" fmla="*/ 2147483647 w 1229"/>
                <a:gd name="T5" fmla="*/ 0 h 7"/>
                <a:gd name="T6" fmla="*/ 0 60000 65536"/>
                <a:gd name="T7" fmla="*/ 0 60000 65536"/>
                <a:gd name="T8" fmla="*/ 0 60000 65536"/>
                <a:gd name="T9" fmla="*/ 0 w 1229"/>
                <a:gd name="T10" fmla="*/ 0 h 7"/>
                <a:gd name="T11" fmla="*/ 1229 w 1229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29" h="7">
                  <a:moveTo>
                    <a:pt x="0" y="7"/>
                  </a:moveTo>
                  <a:lnTo>
                    <a:pt x="609" y="0"/>
                  </a:lnTo>
                  <a:lnTo>
                    <a:pt x="122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59" name="Oval 18"/>
            <p:cNvSpPr>
              <a:spLocks noChangeArrowheads="1"/>
            </p:cNvSpPr>
            <p:nvPr/>
          </p:nvSpPr>
          <p:spPr bwMode="auto">
            <a:xfrm>
              <a:off x="889000" y="4589150"/>
              <a:ext cx="88046" cy="9291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60" name="Oval 19"/>
            <p:cNvSpPr>
              <a:spLocks noChangeArrowheads="1"/>
            </p:cNvSpPr>
            <p:nvPr/>
          </p:nvSpPr>
          <p:spPr bwMode="auto">
            <a:xfrm>
              <a:off x="2086429" y="3477208"/>
              <a:ext cx="88046" cy="92917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726" name="Grupa 39"/>
          <p:cNvGrpSpPr>
            <a:grpSpLocks/>
          </p:cNvGrpSpPr>
          <p:nvPr/>
        </p:nvGrpSpPr>
        <p:grpSpPr bwMode="auto">
          <a:xfrm>
            <a:off x="4625975" y="2535238"/>
            <a:ext cx="4381500" cy="3482975"/>
            <a:chOff x="4572000" y="2349500"/>
            <a:chExt cx="4381500" cy="3482975"/>
          </a:xfrm>
        </p:grpSpPr>
        <p:pic>
          <p:nvPicPr>
            <p:cNvPr id="3074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349500"/>
              <a:ext cx="4381500" cy="348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46" name="Group 32"/>
            <p:cNvGrpSpPr>
              <a:grpSpLocks/>
            </p:cNvGrpSpPr>
            <p:nvPr/>
          </p:nvGrpSpPr>
          <p:grpSpPr bwMode="auto">
            <a:xfrm>
              <a:off x="4829175" y="2546350"/>
              <a:ext cx="3913188" cy="2973388"/>
              <a:chOff x="3042" y="1604"/>
              <a:chExt cx="2465" cy="1873"/>
            </a:xfrm>
          </p:grpSpPr>
          <p:sp>
            <p:nvSpPr>
              <p:cNvPr id="30747" name="Oval 22"/>
              <p:cNvSpPr>
                <a:spLocks noChangeArrowheads="1"/>
              </p:cNvSpPr>
              <p:nvPr/>
            </p:nvSpPr>
            <p:spPr bwMode="auto">
              <a:xfrm>
                <a:off x="3042" y="2550"/>
                <a:ext cx="90" cy="91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endParaRPr lang="pl-PL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748" name="Oval 24"/>
              <p:cNvSpPr>
                <a:spLocks noChangeArrowheads="1"/>
              </p:cNvSpPr>
              <p:nvPr/>
            </p:nvSpPr>
            <p:spPr bwMode="auto">
              <a:xfrm>
                <a:off x="4231" y="1604"/>
                <a:ext cx="90" cy="91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endParaRPr lang="pl-PL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749" name="Oval 25"/>
              <p:cNvSpPr>
                <a:spLocks noChangeArrowheads="1"/>
              </p:cNvSpPr>
              <p:nvPr/>
            </p:nvSpPr>
            <p:spPr bwMode="auto">
              <a:xfrm>
                <a:off x="4239" y="1913"/>
                <a:ext cx="90" cy="91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endParaRPr lang="pl-PL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750" name="Oval 26"/>
              <p:cNvSpPr>
                <a:spLocks noChangeArrowheads="1"/>
              </p:cNvSpPr>
              <p:nvPr/>
            </p:nvSpPr>
            <p:spPr bwMode="auto">
              <a:xfrm>
                <a:off x="4228" y="2331"/>
                <a:ext cx="90" cy="91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endParaRPr lang="pl-PL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751" name="Oval 27"/>
              <p:cNvSpPr>
                <a:spLocks noChangeArrowheads="1"/>
              </p:cNvSpPr>
              <p:nvPr/>
            </p:nvSpPr>
            <p:spPr bwMode="auto">
              <a:xfrm>
                <a:off x="4245" y="2652"/>
                <a:ext cx="90" cy="91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endParaRPr lang="pl-PL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752" name="Oval 28"/>
              <p:cNvSpPr>
                <a:spLocks noChangeArrowheads="1"/>
              </p:cNvSpPr>
              <p:nvPr/>
            </p:nvSpPr>
            <p:spPr bwMode="auto">
              <a:xfrm>
                <a:off x="4228" y="3080"/>
                <a:ext cx="90" cy="91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endParaRPr lang="pl-PL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753" name="Oval 29"/>
              <p:cNvSpPr>
                <a:spLocks noChangeArrowheads="1"/>
              </p:cNvSpPr>
              <p:nvPr/>
            </p:nvSpPr>
            <p:spPr bwMode="auto">
              <a:xfrm>
                <a:off x="4230" y="3386"/>
                <a:ext cx="90" cy="91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endParaRPr lang="pl-PL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754" name="Oval 30"/>
              <p:cNvSpPr>
                <a:spLocks noChangeArrowheads="1"/>
              </p:cNvSpPr>
              <p:nvPr/>
            </p:nvSpPr>
            <p:spPr bwMode="auto">
              <a:xfrm>
                <a:off x="5417" y="2451"/>
                <a:ext cx="90" cy="91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endParaRPr lang="pl-PL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0727" name="Group 31"/>
          <p:cNvGrpSpPr>
            <a:grpSpLocks/>
          </p:cNvGrpSpPr>
          <p:nvPr/>
        </p:nvGrpSpPr>
        <p:grpSpPr bwMode="auto">
          <a:xfrm>
            <a:off x="2590800" y="4106863"/>
            <a:ext cx="1862138" cy="1666875"/>
            <a:chOff x="567" y="1752"/>
            <a:chExt cx="1904" cy="1633"/>
          </a:xfrm>
        </p:grpSpPr>
        <p:sp>
          <p:nvSpPr>
            <p:cNvPr id="30729" name="Line 6"/>
            <p:cNvSpPr>
              <a:spLocks noChangeShapeType="1"/>
            </p:cNvSpPr>
            <p:nvPr/>
          </p:nvSpPr>
          <p:spPr bwMode="auto">
            <a:xfrm>
              <a:off x="612" y="2251"/>
              <a:ext cx="0" cy="10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30" name="Line 7"/>
            <p:cNvSpPr>
              <a:spLocks noChangeShapeType="1"/>
            </p:cNvSpPr>
            <p:nvPr/>
          </p:nvSpPr>
          <p:spPr bwMode="auto">
            <a:xfrm>
              <a:off x="1202" y="1797"/>
              <a:ext cx="0" cy="10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31" name="Line 8"/>
            <p:cNvSpPr>
              <a:spLocks noChangeShapeType="1"/>
            </p:cNvSpPr>
            <p:nvPr/>
          </p:nvSpPr>
          <p:spPr bwMode="auto">
            <a:xfrm>
              <a:off x="1837" y="2251"/>
              <a:ext cx="0" cy="10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32" name="Line 9"/>
            <p:cNvSpPr>
              <a:spLocks noChangeShapeType="1"/>
            </p:cNvSpPr>
            <p:nvPr/>
          </p:nvSpPr>
          <p:spPr bwMode="auto">
            <a:xfrm>
              <a:off x="2426" y="1797"/>
              <a:ext cx="0" cy="10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33" name="Freeform 10"/>
            <p:cNvSpPr>
              <a:spLocks/>
            </p:cNvSpPr>
            <p:nvPr/>
          </p:nvSpPr>
          <p:spPr bwMode="auto">
            <a:xfrm>
              <a:off x="612" y="3339"/>
              <a:ext cx="1229" cy="7"/>
            </a:xfrm>
            <a:custGeom>
              <a:avLst/>
              <a:gdLst>
                <a:gd name="T0" fmla="*/ 0 w 1229"/>
                <a:gd name="T1" fmla="*/ 7 h 7"/>
                <a:gd name="T2" fmla="*/ 1229 w 1229"/>
                <a:gd name="T3" fmla="*/ 0 h 7"/>
                <a:gd name="T4" fmla="*/ 0 60000 65536"/>
                <a:gd name="T5" fmla="*/ 0 60000 65536"/>
                <a:gd name="T6" fmla="*/ 0 w 1229"/>
                <a:gd name="T7" fmla="*/ 0 h 7"/>
                <a:gd name="T8" fmla="*/ 1229 w 1229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29" h="7">
                  <a:moveTo>
                    <a:pt x="0" y="7"/>
                  </a:moveTo>
                  <a:lnTo>
                    <a:pt x="122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34" name="Freeform 11"/>
            <p:cNvSpPr>
              <a:spLocks/>
            </p:cNvSpPr>
            <p:nvPr/>
          </p:nvSpPr>
          <p:spPr bwMode="auto">
            <a:xfrm>
              <a:off x="612" y="2251"/>
              <a:ext cx="1229" cy="7"/>
            </a:xfrm>
            <a:custGeom>
              <a:avLst/>
              <a:gdLst>
                <a:gd name="T0" fmla="*/ 0 w 1229"/>
                <a:gd name="T1" fmla="*/ 7 h 7"/>
                <a:gd name="T2" fmla="*/ 609 w 1229"/>
                <a:gd name="T3" fmla="*/ 0 h 7"/>
                <a:gd name="T4" fmla="*/ 1229 w 1229"/>
                <a:gd name="T5" fmla="*/ 0 h 7"/>
                <a:gd name="T6" fmla="*/ 0 60000 65536"/>
                <a:gd name="T7" fmla="*/ 0 60000 65536"/>
                <a:gd name="T8" fmla="*/ 0 60000 65536"/>
                <a:gd name="T9" fmla="*/ 0 w 1229"/>
                <a:gd name="T10" fmla="*/ 0 h 7"/>
                <a:gd name="T11" fmla="*/ 1229 w 1229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29" h="7">
                  <a:moveTo>
                    <a:pt x="0" y="7"/>
                  </a:moveTo>
                  <a:lnTo>
                    <a:pt x="609" y="0"/>
                  </a:lnTo>
                  <a:lnTo>
                    <a:pt x="122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35" name="Freeform 12"/>
            <p:cNvSpPr>
              <a:spLocks/>
            </p:cNvSpPr>
            <p:nvPr/>
          </p:nvSpPr>
          <p:spPr bwMode="auto">
            <a:xfrm>
              <a:off x="1202" y="1797"/>
              <a:ext cx="1229" cy="7"/>
            </a:xfrm>
            <a:custGeom>
              <a:avLst/>
              <a:gdLst>
                <a:gd name="T0" fmla="*/ 0 w 1229"/>
                <a:gd name="T1" fmla="*/ 7 h 7"/>
                <a:gd name="T2" fmla="*/ 609 w 1229"/>
                <a:gd name="T3" fmla="*/ 0 h 7"/>
                <a:gd name="T4" fmla="*/ 1229 w 1229"/>
                <a:gd name="T5" fmla="*/ 0 h 7"/>
                <a:gd name="T6" fmla="*/ 0 60000 65536"/>
                <a:gd name="T7" fmla="*/ 0 60000 65536"/>
                <a:gd name="T8" fmla="*/ 0 60000 65536"/>
                <a:gd name="T9" fmla="*/ 0 w 1229"/>
                <a:gd name="T10" fmla="*/ 0 h 7"/>
                <a:gd name="T11" fmla="*/ 1229 w 1229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29" h="7">
                  <a:moveTo>
                    <a:pt x="0" y="7"/>
                  </a:moveTo>
                  <a:lnTo>
                    <a:pt x="609" y="0"/>
                  </a:lnTo>
                  <a:lnTo>
                    <a:pt x="122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36" name="Freeform 13"/>
            <p:cNvSpPr>
              <a:spLocks/>
            </p:cNvSpPr>
            <p:nvPr/>
          </p:nvSpPr>
          <p:spPr bwMode="auto">
            <a:xfrm>
              <a:off x="1202" y="2886"/>
              <a:ext cx="1229" cy="7"/>
            </a:xfrm>
            <a:custGeom>
              <a:avLst/>
              <a:gdLst>
                <a:gd name="T0" fmla="*/ 0 w 1229"/>
                <a:gd name="T1" fmla="*/ 7 h 7"/>
                <a:gd name="T2" fmla="*/ 609 w 1229"/>
                <a:gd name="T3" fmla="*/ 0 h 7"/>
                <a:gd name="T4" fmla="*/ 1229 w 1229"/>
                <a:gd name="T5" fmla="*/ 0 h 7"/>
                <a:gd name="T6" fmla="*/ 0 60000 65536"/>
                <a:gd name="T7" fmla="*/ 0 60000 65536"/>
                <a:gd name="T8" fmla="*/ 0 60000 65536"/>
                <a:gd name="T9" fmla="*/ 0 w 1229"/>
                <a:gd name="T10" fmla="*/ 0 h 7"/>
                <a:gd name="T11" fmla="*/ 1229 w 1229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29" h="7">
                  <a:moveTo>
                    <a:pt x="0" y="7"/>
                  </a:moveTo>
                  <a:lnTo>
                    <a:pt x="609" y="0"/>
                  </a:lnTo>
                  <a:lnTo>
                    <a:pt x="122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37" name="Line 14"/>
            <p:cNvSpPr>
              <a:spLocks noChangeShapeType="1"/>
            </p:cNvSpPr>
            <p:nvPr/>
          </p:nvSpPr>
          <p:spPr bwMode="auto">
            <a:xfrm flipV="1">
              <a:off x="612" y="1797"/>
              <a:ext cx="59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38" name="Line 15"/>
            <p:cNvSpPr>
              <a:spLocks noChangeShapeType="1"/>
            </p:cNvSpPr>
            <p:nvPr/>
          </p:nvSpPr>
          <p:spPr bwMode="auto">
            <a:xfrm flipV="1">
              <a:off x="1837" y="1797"/>
              <a:ext cx="59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39" name="Line 16"/>
            <p:cNvSpPr>
              <a:spLocks noChangeShapeType="1"/>
            </p:cNvSpPr>
            <p:nvPr/>
          </p:nvSpPr>
          <p:spPr bwMode="auto">
            <a:xfrm flipV="1">
              <a:off x="612" y="2886"/>
              <a:ext cx="59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40" name="Line 17"/>
            <p:cNvSpPr>
              <a:spLocks noChangeShapeType="1"/>
            </p:cNvSpPr>
            <p:nvPr/>
          </p:nvSpPr>
          <p:spPr bwMode="auto">
            <a:xfrm flipV="1">
              <a:off x="1837" y="2886"/>
              <a:ext cx="59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41" name="Oval 18"/>
            <p:cNvSpPr>
              <a:spLocks noChangeArrowheads="1"/>
            </p:cNvSpPr>
            <p:nvPr/>
          </p:nvSpPr>
          <p:spPr bwMode="auto">
            <a:xfrm>
              <a:off x="567" y="3294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42" name="Oval 19"/>
            <p:cNvSpPr>
              <a:spLocks noChangeArrowheads="1"/>
            </p:cNvSpPr>
            <p:nvPr/>
          </p:nvSpPr>
          <p:spPr bwMode="auto">
            <a:xfrm>
              <a:off x="1791" y="2205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43" name="Oval 20"/>
            <p:cNvSpPr>
              <a:spLocks noChangeArrowheads="1"/>
            </p:cNvSpPr>
            <p:nvPr/>
          </p:nvSpPr>
          <p:spPr bwMode="auto">
            <a:xfrm>
              <a:off x="2381" y="2840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744" name="Oval 21"/>
            <p:cNvSpPr>
              <a:spLocks noChangeArrowheads="1"/>
            </p:cNvSpPr>
            <p:nvPr/>
          </p:nvSpPr>
          <p:spPr bwMode="auto">
            <a:xfrm>
              <a:off x="1156" y="1752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728" name="Rectangle 5"/>
          <p:cNvSpPr>
            <a:spLocks noChangeArrowheads="1"/>
          </p:cNvSpPr>
          <p:nvPr/>
        </p:nvSpPr>
        <p:spPr bwMode="auto">
          <a:xfrm>
            <a:off x="847725" y="2582863"/>
            <a:ext cx="1700213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Ex. of 2-4D parity problems.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</a:pP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Neural logic can solve it without counting;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a good point of view. </a:t>
            </a:r>
          </a:p>
        </p:txBody>
      </p:sp>
    </p:spTree>
    <p:extLst>
      <p:ext uri="{BB962C8B-B14F-4D97-AF65-F5344CB8AC3E}">
        <p14:creationId xmlns:p14="http://schemas.microsoft.com/office/powerpoint/2010/main" val="95012182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mtClean="0"/>
              <a:t>Easy and difficult problems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196975"/>
            <a:ext cx="7704138" cy="1800225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Linear separation: good goal if simple topological </a:t>
            </a:r>
            <a:br>
              <a:rPr lang="en-US" altLang="en-US" sz="2000" dirty="0" smtClean="0"/>
            </a:br>
            <a:r>
              <a:rPr lang="en-US" altLang="en-US" sz="2000" dirty="0" smtClean="0"/>
              <a:t>deformation of decision borders is sufficient.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000" dirty="0" smtClean="0"/>
              <a:t>RBF/MLP networks with one hidden layer solve such problems.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755650" y="2245200"/>
            <a:ext cx="8279708" cy="44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Difficult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problems: disjoint clusters,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combinatorial problems, complex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logic.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Networks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with localized functions need exponentially large number of nodes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sz="10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Q1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: How to characterize complexity of Boolean functions?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Non-separability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is not sufficient.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Q2: What is the simplest model for a given type of data?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Q3: How to learn such model in an automatic way?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endParaRPr lang="en-US" alt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Boolean functions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altLang="en-US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n=2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vectors V={00,01,10,11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},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Boolean functions {0000, 0001 ... 1111}, ex. 0001 = AND, 0110 = OR,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each function is identified by number from 0 to 15 = 2</a:t>
            </a:r>
            <a:r>
              <a:rPr lang="en-US" alt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endParaRPr lang="en-US" altLang="en-US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bits there are 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K=2</a:t>
            </a:r>
            <a:r>
              <a:rPr lang="en-US" altLang="en-US" i="1" baseline="30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binary vectors that can be represented as vertices of </a:t>
            </a:r>
            <a:r>
              <a:rPr lang="en-US" altLang="en-US" i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-dimensional hypercube.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Each Boolean function is identified by 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bits.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BoolF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</a:t>
            </a:r>
            <a:r>
              <a:rPr lang="en-US" altLang="en-US" baseline="-25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= 0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for 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i=1..K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, leads to the 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baseline="30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Boolean functions.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358775"/>
            <a:ext cx="1654175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23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mtClean="0"/>
              <a:t>Boolean functions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196975"/>
            <a:ext cx="7704138" cy="1584325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n=2, 16 functions, 12 separable, 4 not separable.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n=3, 256 f, 104 separable (41%), 152 not separable.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n=4, 64K=65536, only 1880 separable (3%)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n=5, 4G, but &lt;&lt; 1% separable ... bad news! 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/>
              <a:t>Most bioinformatics or neuroimaging data may require n &gt;100. </a:t>
            </a:r>
            <a:endParaRPr lang="en-US" altLang="en-US" sz="2000" dirty="0" smtClean="0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755650" y="3105339"/>
            <a:ext cx="8208963" cy="3203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Existing methods may learn some non-separable functions, 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but most functions cannot be learned !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endParaRPr lang="en-US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r>
              <a:rPr lang="en-US" altLang="en-US" i="1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-bit parity problem; many papers in top journals.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No off-the-shelf systems are able to solve such problems.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For all parity problems SVM is below base rate!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Such problems are solved only by special neural architectures or special classifiers – if the type of function is known.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But parity is still trivial ... solved by </a:t>
            </a:r>
          </a:p>
        </p:txBody>
      </p:sp>
      <p:graphicFrame>
        <p:nvGraphicFramePr>
          <p:cNvPr id="2050" name="Object 5"/>
          <p:cNvGraphicFramePr>
            <a:graphicFrameLocks noChangeAspect="1"/>
          </p:cNvGraphicFramePr>
          <p:nvPr/>
        </p:nvGraphicFramePr>
        <p:xfrm>
          <a:off x="4795838" y="5637213"/>
          <a:ext cx="2036762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28" name="Equation" r:id="rId4" imgW="1041120" imgH="457200" progId="Equation.DSMT4">
                  <p:embed/>
                </p:oleObj>
              </mc:Choice>
              <mc:Fallback>
                <p:oleObj name="Equation" r:id="rId4" imgW="10411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5838" y="5637213"/>
                        <a:ext cx="2036762" cy="896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375" y="274637"/>
            <a:ext cx="8302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65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mtClean="0"/>
              <a:t>Goal of learning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196975"/>
            <a:ext cx="7704138" cy="1800225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If simple topological deformation of decision borders is sufficient linear separation is achieved in high dimensional spaces, “flattening” non-linear decision borders; this is frequently the case in pattern recognition problems. RBF/MLP networks with one hidden layer solve the problem.</a:t>
            </a: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755650" y="2563558"/>
            <a:ext cx="820737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For complex logic this is not sufficient; networks with localized functions need exponentially large number of nodes.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Such situations arise in AI reasoning problems, real perception, object recognition, text analysis, bioinformatics ... 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Linear separation is too difficult, set an easier goal.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Linear separation: projection on 2 half-lines in the kernel space: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line 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y=WX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, with 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y&lt;0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for class – and 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y&gt;0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for class +. 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endParaRPr lang="en-US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Simplest extension: </a:t>
            </a:r>
            <a:r>
              <a:rPr lang="en-US" altLang="en-US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separation into </a:t>
            </a:r>
            <a:r>
              <a:rPr lang="en-US" altLang="en-US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k-intervals, or k-separability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For parity: find direction 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with minimum # of intervals,  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y=W</a:t>
            </a:r>
            <a:r>
              <a:rPr lang="en-US" altLang="en-US" b="1" baseline="30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alt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3482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157163"/>
            <a:ext cx="13716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50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k-</a:t>
            </a:r>
            <a:r>
              <a:rPr lang="en-US" dirty="0" err="1" smtClean="0"/>
              <a:t>sep</a:t>
            </a:r>
            <a:r>
              <a:rPr lang="en-US" dirty="0" smtClean="0"/>
              <a:t> learning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196975"/>
            <a:ext cx="8208963" cy="2160588"/>
          </a:xfrm>
        </p:spPr>
        <p:txBody>
          <a:bodyPr lIns="92075" tIns="46038" rIns="92075" bIns="46038"/>
          <a:lstStyle/>
          <a:p>
            <a:pPr marL="355600" indent="-355600" eaLnBrk="1" hangingPunct="1">
              <a:lnSpc>
                <a:spcPct val="80000"/>
              </a:lnSpc>
              <a:buFontTx/>
              <a:buNone/>
            </a:pPr>
            <a:r>
              <a:rPr lang="en-US" altLang="pl-PL" sz="2000" dirty="0" smtClean="0"/>
              <a:t>Try to find lowest </a:t>
            </a:r>
            <a:r>
              <a:rPr lang="en-US" altLang="pl-PL" sz="2000" dirty="0" smtClean="0">
                <a:solidFill>
                  <a:srgbClr val="FFFF00"/>
                </a:solidFill>
              </a:rPr>
              <a:t>k</a:t>
            </a:r>
            <a:r>
              <a:rPr lang="en-US" altLang="pl-PL" sz="2000" dirty="0" smtClean="0"/>
              <a:t> with good solution:</a:t>
            </a:r>
            <a:br>
              <a:rPr lang="en-US" altLang="pl-PL" sz="2000" dirty="0" smtClean="0"/>
            </a:br>
            <a:r>
              <a:rPr lang="en-US" altLang="pl-PL" sz="2000" dirty="0" smtClean="0"/>
              <a:t> </a:t>
            </a:r>
          </a:p>
          <a:p>
            <a:pPr marL="355600" indent="-355600" eaLnBrk="1" hangingPunct="1">
              <a:lnSpc>
                <a:spcPct val="80000"/>
              </a:lnSpc>
            </a:pPr>
            <a:r>
              <a:rPr lang="en-US" altLang="pl-PL" sz="2000" dirty="0" smtClean="0"/>
              <a:t>Assume </a:t>
            </a:r>
            <a:r>
              <a:rPr lang="en-US" altLang="pl-PL" sz="2000" dirty="0" smtClean="0">
                <a:solidFill>
                  <a:srgbClr val="FFFF00"/>
                </a:solidFill>
              </a:rPr>
              <a:t>k=2</a:t>
            </a:r>
            <a:r>
              <a:rPr lang="en-US" altLang="pl-PL" sz="2000" dirty="0" smtClean="0"/>
              <a:t> (linear separability), try to find a good solution; </a:t>
            </a:r>
          </a:p>
          <a:p>
            <a:pPr marL="355600" indent="-355600" eaLnBrk="1" hangingPunct="1">
              <a:lnSpc>
                <a:spcPct val="80000"/>
              </a:lnSpc>
              <a:buFontTx/>
              <a:buNone/>
            </a:pPr>
            <a:r>
              <a:rPr lang="en-US" altLang="pl-PL" sz="2000" dirty="0" smtClean="0"/>
              <a:t>	MSE error criterion</a:t>
            </a:r>
          </a:p>
          <a:p>
            <a:pPr marL="355600" indent="-355600" eaLnBrk="1" hangingPunct="1">
              <a:lnSpc>
                <a:spcPct val="80000"/>
              </a:lnSpc>
            </a:pPr>
            <a:r>
              <a:rPr lang="en-US" altLang="pl-PL" sz="2000" dirty="0" smtClean="0"/>
              <a:t/>
            </a:r>
            <a:br>
              <a:rPr lang="en-US" altLang="pl-PL" sz="2000" dirty="0" smtClean="0"/>
            </a:br>
            <a:endParaRPr lang="en-US" altLang="pl-PL" sz="2000" dirty="0" smtClean="0"/>
          </a:p>
          <a:p>
            <a:pPr marL="355600" indent="-355600" eaLnBrk="1" hangingPunct="1">
              <a:lnSpc>
                <a:spcPct val="80000"/>
              </a:lnSpc>
            </a:pPr>
            <a:r>
              <a:rPr lang="en-US" altLang="pl-PL" sz="2000" dirty="0" smtClean="0"/>
              <a:t>if </a:t>
            </a:r>
            <a:r>
              <a:rPr lang="en-US" altLang="pl-PL" sz="2000" dirty="0" smtClean="0">
                <a:solidFill>
                  <a:srgbClr val="FFFF00"/>
                </a:solidFill>
              </a:rPr>
              <a:t>k=2</a:t>
            </a:r>
            <a:r>
              <a:rPr lang="en-US" altLang="pl-PL" sz="2000" dirty="0" smtClean="0"/>
              <a:t> is not sufficient, try </a:t>
            </a:r>
            <a:r>
              <a:rPr lang="en-US" altLang="pl-PL" sz="2000" dirty="0" smtClean="0">
                <a:solidFill>
                  <a:srgbClr val="FFFF00"/>
                </a:solidFill>
              </a:rPr>
              <a:t>k=3</a:t>
            </a:r>
            <a:r>
              <a:rPr lang="en-US" altLang="pl-PL" sz="2000" dirty="0" smtClean="0"/>
              <a:t>; two possibilities are </a:t>
            </a:r>
            <a:r>
              <a:rPr lang="en-US" altLang="pl-PL" sz="2000" dirty="0" smtClean="0">
                <a:solidFill>
                  <a:srgbClr val="FFFF00"/>
                </a:solidFill>
              </a:rPr>
              <a:t>C</a:t>
            </a:r>
            <a:r>
              <a:rPr lang="en-US" altLang="pl-PL" sz="2000" baseline="-25000" dirty="0" smtClean="0">
                <a:solidFill>
                  <a:srgbClr val="FFFF00"/>
                </a:solidFill>
              </a:rPr>
              <a:t>+</a:t>
            </a:r>
            <a:r>
              <a:rPr lang="en-US" altLang="pl-PL" sz="2000" dirty="0" smtClean="0">
                <a:solidFill>
                  <a:srgbClr val="FFFF00"/>
                </a:solidFill>
              </a:rPr>
              <a:t>,C</a:t>
            </a:r>
            <a:r>
              <a:rPr lang="en-US" altLang="pl-PL" sz="2000" baseline="-25000" dirty="0" smtClean="0">
                <a:solidFill>
                  <a:srgbClr val="FFFF00"/>
                </a:solidFill>
                <a:latin typeface="Symbol" pitchFamily="18" charset="2"/>
              </a:rPr>
              <a:t>-</a:t>
            </a:r>
            <a:r>
              <a:rPr lang="en-US" altLang="pl-PL" sz="2000" dirty="0" smtClean="0">
                <a:solidFill>
                  <a:srgbClr val="FFFF00"/>
                </a:solidFill>
              </a:rPr>
              <a:t>,C</a:t>
            </a:r>
            <a:r>
              <a:rPr lang="en-US" altLang="pl-PL" sz="2000" baseline="-25000" dirty="0" smtClean="0">
                <a:solidFill>
                  <a:srgbClr val="FFFF00"/>
                </a:solidFill>
              </a:rPr>
              <a:t>+</a:t>
            </a:r>
            <a:r>
              <a:rPr lang="en-US" altLang="pl-PL" sz="2000" dirty="0" smtClean="0"/>
              <a:t> and </a:t>
            </a:r>
            <a:br>
              <a:rPr lang="en-US" altLang="pl-PL" sz="2000" dirty="0" smtClean="0"/>
            </a:br>
            <a:r>
              <a:rPr lang="en-US" altLang="pl-PL" sz="2000" dirty="0" smtClean="0">
                <a:solidFill>
                  <a:srgbClr val="FFFF00"/>
                </a:solidFill>
              </a:rPr>
              <a:t>C</a:t>
            </a:r>
            <a:r>
              <a:rPr lang="en-US" altLang="pl-PL" sz="2000" baseline="-25000" dirty="0" smtClean="0">
                <a:solidFill>
                  <a:srgbClr val="FFFF00"/>
                </a:solidFill>
                <a:latin typeface="Symbol" pitchFamily="18" charset="2"/>
              </a:rPr>
              <a:t>-</a:t>
            </a:r>
            <a:r>
              <a:rPr lang="en-US" altLang="pl-PL" sz="2000" dirty="0" smtClean="0">
                <a:solidFill>
                  <a:srgbClr val="FFFF00"/>
                </a:solidFill>
              </a:rPr>
              <a:t>, C</a:t>
            </a:r>
            <a:r>
              <a:rPr lang="en-US" altLang="pl-PL" sz="2000" baseline="-25000" dirty="0" smtClean="0">
                <a:solidFill>
                  <a:srgbClr val="FFFF00"/>
                </a:solidFill>
              </a:rPr>
              <a:t>+</a:t>
            </a:r>
            <a:r>
              <a:rPr lang="en-US" altLang="pl-PL" sz="2000" dirty="0" smtClean="0">
                <a:solidFill>
                  <a:srgbClr val="FFFF00"/>
                </a:solidFill>
              </a:rPr>
              <a:t>, C</a:t>
            </a:r>
            <a:r>
              <a:rPr lang="en-US" altLang="pl-PL" sz="2000" baseline="-25000" dirty="0" smtClean="0">
                <a:solidFill>
                  <a:srgbClr val="FFFF00"/>
                </a:solidFill>
                <a:latin typeface="Symbol" pitchFamily="18" charset="2"/>
              </a:rPr>
              <a:t>-</a:t>
            </a:r>
            <a:r>
              <a:rPr lang="en-US" altLang="pl-PL" sz="2000" dirty="0" smtClean="0">
                <a:solidFill>
                  <a:srgbClr val="FFFF00"/>
                </a:solidFill>
              </a:rPr>
              <a:t> </a:t>
            </a:r>
            <a:r>
              <a:rPr lang="en-US" altLang="pl-PL" sz="2000" dirty="0" smtClean="0"/>
              <a:t>this requires only one interval for the middle class;</a:t>
            </a:r>
          </a:p>
          <a:p>
            <a:pPr marL="355600" indent="-355600" eaLnBrk="1" hangingPunct="1">
              <a:lnSpc>
                <a:spcPct val="80000"/>
              </a:lnSpc>
            </a:pPr>
            <a:r>
              <a:rPr lang="en-US" altLang="pl-PL" sz="2000" dirty="0" smtClean="0"/>
              <a:t>if </a:t>
            </a:r>
            <a:r>
              <a:rPr lang="en-US" altLang="pl-PL" sz="2000" dirty="0" smtClean="0">
                <a:solidFill>
                  <a:srgbClr val="FFFF00"/>
                </a:solidFill>
              </a:rPr>
              <a:t>k&lt;4 </a:t>
            </a:r>
            <a:r>
              <a:rPr lang="en-US" altLang="pl-PL" sz="2000" dirty="0" smtClean="0"/>
              <a:t>is not sufficient, try k=4; two possibilities are </a:t>
            </a:r>
            <a:r>
              <a:rPr lang="en-US" altLang="pl-PL" sz="2000" dirty="0" smtClean="0">
                <a:solidFill>
                  <a:srgbClr val="FFFF00"/>
                </a:solidFill>
              </a:rPr>
              <a:t>C</a:t>
            </a:r>
            <a:r>
              <a:rPr lang="en-US" altLang="pl-PL" sz="2000" baseline="-25000" dirty="0" smtClean="0">
                <a:solidFill>
                  <a:srgbClr val="FFFF00"/>
                </a:solidFill>
              </a:rPr>
              <a:t>+</a:t>
            </a:r>
            <a:r>
              <a:rPr lang="en-US" altLang="pl-PL" sz="2000" dirty="0" smtClean="0">
                <a:solidFill>
                  <a:srgbClr val="FFFF00"/>
                </a:solidFill>
              </a:rPr>
              <a:t>, C</a:t>
            </a:r>
            <a:r>
              <a:rPr lang="en-US" altLang="pl-PL" sz="2000" baseline="-25000" dirty="0" smtClean="0">
                <a:solidFill>
                  <a:srgbClr val="FFFF00"/>
                </a:solidFill>
                <a:latin typeface="Symbol" pitchFamily="18" charset="2"/>
              </a:rPr>
              <a:t>-</a:t>
            </a:r>
            <a:r>
              <a:rPr lang="en-US" altLang="pl-PL" sz="2000" dirty="0" smtClean="0">
                <a:solidFill>
                  <a:srgbClr val="FFFF00"/>
                </a:solidFill>
              </a:rPr>
              <a:t>, C</a:t>
            </a:r>
            <a:r>
              <a:rPr lang="en-US" altLang="pl-PL" sz="2000" baseline="-25000" dirty="0" smtClean="0">
                <a:solidFill>
                  <a:srgbClr val="FFFF00"/>
                </a:solidFill>
              </a:rPr>
              <a:t>+</a:t>
            </a:r>
            <a:r>
              <a:rPr lang="en-US" altLang="pl-PL" sz="2000" dirty="0" smtClean="0">
                <a:solidFill>
                  <a:srgbClr val="FFFF00"/>
                </a:solidFill>
              </a:rPr>
              <a:t>, C</a:t>
            </a:r>
            <a:r>
              <a:rPr lang="en-US" altLang="pl-PL" sz="2000" baseline="-25000" dirty="0" smtClean="0">
                <a:solidFill>
                  <a:srgbClr val="FFFF00"/>
                </a:solidFill>
                <a:latin typeface="Symbol" pitchFamily="18" charset="2"/>
              </a:rPr>
              <a:t>-</a:t>
            </a:r>
            <a:r>
              <a:rPr lang="en-US" altLang="pl-PL" sz="2000" dirty="0" smtClean="0">
                <a:solidFill>
                  <a:srgbClr val="FFFF00"/>
                </a:solidFill>
              </a:rPr>
              <a:t> </a:t>
            </a:r>
            <a:r>
              <a:rPr lang="en-US" altLang="pl-PL" sz="2000" dirty="0" smtClean="0"/>
              <a:t>and </a:t>
            </a:r>
            <a:r>
              <a:rPr lang="en-US" altLang="pl-PL" sz="2000" dirty="0" smtClean="0">
                <a:solidFill>
                  <a:srgbClr val="FFFF00"/>
                </a:solidFill>
              </a:rPr>
              <a:t>C</a:t>
            </a:r>
            <a:r>
              <a:rPr lang="en-US" altLang="pl-PL" sz="2000" baseline="-25000" dirty="0" smtClean="0">
                <a:solidFill>
                  <a:srgbClr val="FFFF00"/>
                </a:solidFill>
                <a:latin typeface="Symbol" pitchFamily="18" charset="2"/>
              </a:rPr>
              <a:t>-</a:t>
            </a:r>
            <a:r>
              <a:rPr lang="en-US" altLang="pl-PL" sz="2000" dirty="0" smtClean="0">
                <a:solidFill>
                  <a:srgbClr val="FFFF00"/>
                </a:solidFill>
              </a:rPr>
              <a:t>, C</a:t>
            </a:r>
            <a:r>
              <a:rPr lang="en-US" altLang="pl-PL" sz="2000" baseline="-25000" dirty="0" smtClean="0">
                <a:solidFill>
                  <a:srgbClr val="FFFF00"/>
                </a:solidFill>
              </a:rPr>
              <a:t>+</a:t>
            </a:r>
            <a:r>
              <a:rPr lang="en-US" altLang="pl-PL" sz="2000" dirty="0" smtClean="0">
                <a:solidFill>
                  <a:srgbClr val="FFFF00"/>
                </a:solidFill>
              </a:rPr>
              <a:t>, C</a:t>
            </a:r>
            <a:r>
              <a:rPr lang="en-US" altLang="pl-PL" sz="2000" baseline="-25000" dirty="0" smtClean="0">
                <a:solidFill>
                  <a:srgbClr val="FFFF00"/>
                </a:solidFill>
                <a:latin typeface="Symbol" pitchFamily="18" charset="2"/>
              </a:rPr>
              <a:t>-</a:t>
            </a:r>
            <a:r>
              <a:rPr lang="en-US" altLang="pl-PL" sz="2000" dirty="0" smtClean="0">
                <a:solidFill>
                  <a:srgbClr val="FFFF00"/>
                </a:solidFill>
              </a:rPr>
              <a:t>, C</a:t>
            </a:r>
            <a:r>
              <a:rPr lang="en-US" altLang="pl-PL" sz="2000" baseline="-25000" dirty="0" smtClean="0">
                <a:solidFill>
                  <a:srgbClr val="FFFF00"/>
                </a:solidFill>
              </a:rPr>
              <a:t>+</a:t>
            </a:r>
            <a:r>
              <a:rPr lang="en-US" altLang="pl-PL" sz="2000" dirty="0" smtClean="0">
                <a:solidFill>
                  <a:srgbClr val="FFFF00"/>
                </a:solidFill>
              </a:rPr>
              <a:t> </a:t>
            </a:r>
            <a:r>
              <a:rPr lang="en-US" altLang="pl-PL" sz="2000" dirty="0" smtClean="0"/>
              <a:t>this requires one closed and one open interval.</a:t>
            </a:r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755650" y="4140200"/>
            <a:ext cx="82073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ct val="20000"/>
              </a:spcBef>
              <a:buClr>
                <a:srgbClr val="FFCC66"/>
              </a:buClr>
              <a:buSzPct val="115000"/>
            </a:pPr>
            <a:r>
              <a:rPr lang="en-US" alt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Network solution </a:t>
            </a:r>
            <a:r>
              <a:rPr lang="en-US" alt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 </a:t>
            </a:r>
            <a:r>
              <a:rPr lang="en-US" alt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minimization of specific cost function.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728663" y="4548188"/>
          <a:ext cx="7924800" cy="144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22" name="Equation" r:id="rId4" imgW="4051080" imgH="736560" progId="Equation.DSMT4">
                  <p:embed/>
                </p:oleObj>
              </mc:Choice>
              <mc:Fallback>
                <p:oleObj name="Equation" r:id="rId4" imgW="405108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4548188"/>
                        <a:ext cx="7924800" cy="1444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539750" y="5994400"/>
            <a:ext cx="82978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ct val="20000"/>
              </a:spcBef>
              <a:buClr>
                <a:srgbClr val="FFCC66"/>
              </a:buClr>
              <a:buSzPct val="115000"/>
            </a:pPr>
            <a:r>
              <a:rPr lang="en-US" alt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term = MSE, second penalty for “impure” clusters, third term = reward for the large clusters. </a:t>
            </a:r>
          </a:p>
        </p:txBody>
      </p:sp>
      <p:graphicFrame>
        <p:nvGraphicFramePr>
          <p:cNvPr id="3075" name="Object 7"/>
          <p:cNvGraphicFramePr>
            <a:graphicFrameLocks noChangeAspect="1"/>
          </p:cNvGraphicFramePr>
          <p:nvPr/>
        </p:nvGraphicFramePr>
        <p:xfrm>
          <a:off x="3573463" y="2092325"/>
          <a:ext cx="4197350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23" name="Equation" r:id="rId6" imgW="2145960" imgH="380880" progId="Equation.DSMT4">
                  <p:embed/>
                </p:oleObj>
              </mc:Choice>
              <mc:Fallback>
                <p:oleObj name="Equation" r:id="rId6" imgW="2145960" imgH="380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3463" y="2092325"/>
                        <a:ext cx="4197350" cy="747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431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3D case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196975"/>
            <a:ext cx="8074025" cy="5478463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3-bit functions: X=[b</a:t>
            </a:r>
            <a:r>
              <a:rPr lang="en-US" altLang="en-US" sz="2000" baseline="-25000" dirty="0" smtClean="0"/>
              <a:t>1</a:t>
            </a:r>
            <a:r>
              <a:rPr lang="en-US" altLang="en-US" sz="2000" dirty="0" smtClean="0"/>
              <a:t>b</a:t>
            </a:r>
            <a:r>
              <a:rPr lang="en-US" altLang="en-US" sz="2000" baseline="-25000" dirty="0" smtClean="0"/>
              <a:t>2</a:t>
            </a:r>
            <a:r>
              <a:rPr lang="en-US" altLang="en-US" sz="2000" dirty="0" smtClean="0"/>
              <a:t>b</a:t>
            </a:r>
            <a:r>
              <a:rPr lang="en-US" altLang="en-US" sz="2000" baseline="-25000" dirty="0" smtClean="0"/>
              <a:t>3</a:t>
            </a:r>
            <a:r>
              <a:rPr lang="en-US" altLang="en-US" sz="2000" dirty="0" smtClean="0"/>
              <a:t>], from [0,0,0] to [1,1,1] 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f(b</a:t>
            </a:r>
            <a:r>
              <a:rPr lang="en-US" altLang="en-US" sz="2000" baseline="-25000" dirty="0" smtClean="0"/>
              <a:t>1</a:t>
            </a:r>
            <a:r>
              <a:rPr lang="en-US" altLang="en-US" sz="2000" dirty="0" smtClean="0"/>
              <a:t>,b</a:t>
            </a:r>
            <a:r>
              <a:rPr lang="en-US" altLang="en-US" sz="2000" baseline="-25000" dirty="0" smtClean="0"/>
              <a:t>2</a:t>
            </a:r>
            <a:r>
              <a:rPr lang="en-US" altLang="en-US" sz="2000" dirty="0" smtClean="0"/>
              <a:t>,b</a:t>
            </a:r>
            <a:r>
              <a:rPr lang="en-US" altLang="en-US" sz="2000" baseline="-25000" dirty="0" smtClean="0"/>
              <a:t>3</a:t>
            </a:r>
            <a:r>
              <a:rPr lang="en-US" altLang="en-US" sz="2000" dirty="0" smtClean="0"/>
              <a:t>) and </a:t>
            </a:r>
            <a:r>
              <a:rPr lang="en-US" altLang="en-US" sz="2000" dirty="0" smtClean="0">
                <a:sym typeface="Symbol" pitchFamily="18" charset="2"/>
              </a:rPr>
              <a:t></a:t>
            </a:r>
            <a:r>
              <a:rPr lang="en-US" altLang="en-US" sz="2000" dirty="0" smtClean="0"/>
              <a:t>f(b</a:t>
            </a:r>
            <a:r>
              <a:rPr lang="en-US" altLang="en-US" sz="2000" baseline="-25000" dirty="0" smtClean="0"/>
              <a:t>1</a:t>
            </a:r>
            <a:r>
              <a:rPr lang="en-US" altLang="en-US" sz="2000" dirty="0" smtClean="0"/>
              <a:t>,b</a:t>
            </a:r>
            <a:r>
              <a:rPr lang="en-US" altLang="en-US" sz="2000" baseline="-25000" dirty="0" smtClean="0"/>
              <a:t>2</a:t>
            </a:r>
            <a:r>
              <a:rPr lang="en-US" altLang="en-US" sz="2000" dirty="0" smtClean="0"/>
              <a:t>,b</a:t>
            </a:r>
            <a:r>
              <a:rPr lang="en-US" altLang="en-US" sz="2000" baseline="-25000" dirty="0" smtClean="0"/>
              <a:t>3</a:t>
            </a:r>
            <a:r>
              <a:rPr lang="en-US" altLang="en-US" sz="2000" dirty="0" smtClean="0"/>
              <a:t>) are symmetric (color change) 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8 cube vertices, 2</a:t>
            </a:r>
            <a:r>
              <a:rPr lang="en-US" altLang="en-US" sz="2000" baseline="30000" dirty="0" smtClean="0"/>
              <a:t>8</a:t>
            </a:r>
            <a:r>
              <a:rPr lang="en-US" altLang="en-US" sz="2000" dirty="0" smtClean="0"/>
              <a:t>=256 Boolean functions. 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0 to 8 red vertices: 1, 8, 28, 56, 70, 56, 28, 8, 1 functions.</a:t>
            </a:r>
          </a:p>
          <a:p>
            <a:pPr marL="0" indent="0" eaLnBrk="1" hangingPunct="1">
              <a:buFontTx/>
              <a:buNone/>
            </a:pPr>
            <a:r>
              <a:rPr lang="en-US" altLang="en-US" sz="1200" dirty="0" smtClean="0"/>
              <a:t/>
            </a:r>
            <a:br>
              <a:rPr lang="en-US" altLang="en-US" sz="1200" dirty="0" smtClean="0"/>
            </a:br>
            <a:r>
              <a:rPr lang="en-US" altLang="en-US" sz="2000" dirty="0" smtClean="0"/>
              <a:t>For optimized direction </a:t>
            </a:r>
            <a:r>
              <a:rPr lang="en-US" altLang="en-US" sz="2000" b="1" dirty="0" smtClean="0"/>
              <a:t>W</a:t>
            </a:r>
            <a:r>
              <a:rPr lang="en-US" altLang="en-US" sz="2000" dirty="0" smtClean="0"/>
              <a:t> on all 2</a:t>
            </a:r>
            <a:r>
              <a:rPr lang="en-US" altLang="en-US" sz="2000" baseline="30000" dirty="0" smtClean="0"/>
              <a:t>8</a:t>
            </a:r>
            <a:r>
              <a:rPr lang="en-US" altLang="en-US" sz="2000" dirty="0" smtClean="0"/>
              <a:t> functions index projection </a:t>
            </a:r>
            <a:r>
              <a:rPr lang="en-US" altLang="en-US" sz="2000" dirty="0" smtClean="0">
                <a:solidFill>
                  <a:srgbClr val="FFFF00"/>
                </a:solidFill>
              </a:rPr>
              <a:t>W</a:t>
            </a:r>
            <a:r>
              <a:rPr lang="en-US" altLang="en-US" sz="2000" baseline="30000" dirty="0" smtClean="0">
                <a:solidFill>
                  <a:srgbClr val="FFFF00"/>
                </a:solidFill>
              </a:rPr>
              <a:t>.</a:t>
            </a:r>
            <a:r>
              <a:rPr lang="en-US" altLang="en-US" sz="2000" dirty="0" smtClean="0">
                <a:solidFill>
                  <a:srgbClr val="FFFF00"/>
                </a:solidFill>
              </a:rPr>
              <a:t>X</a:t>
            </a:r>
            <a:r>
              <a:rPr lang="en-US" altLang="en-US" sz="2000" dirty="0" smtClean="0"/>
              <a:t> gives: 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k=1 in 2 cases, all 8 vectors in 1 cluster (all 8 black or all 8 white)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k=2 in 14 cases, 8 vectors in 2 clusters (linearly separable) 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k=3 in 42 cases, clusters E O E or O E O    Even, Odd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k=4 in 70 cases, clusters E O E O or O E O E 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Symmetrically, k=5-8 for 70, 42, 14, 2 cases. 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Most logical functions have 4 or 5-separable projections. </a:t>
            </a:r>
          </a:p>
          <a:p>
            <a:pPr marL="0" indent="0" eaLnBrk="1" hangingPunct="1">
              <a:buFontTx/>
              <a:buNone/>
            </a:pPr>
            <a:endParaRPr lang="en-US" altLang="en-US" sz="1200" dirty="0" smtClean="0"/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Learning = find best set of projections for each function. </a:t>
            </a:r>
          </a:p>
          <a:p>
            <a:pPr marL="0" indent="0" eaLnBrk="1" hangingPunct="1">
              <a:buFontTx/>
              <a:buNone/>
            </a:pPr>
            <a:r>
              <a:rPr lang="en-US" altLang="en-US" dirty="0" smtClean="0">
                <a:solidFill>
                  <a:srgbClr val="FFFF00"/>
                </a:solidFill>
              </a:rPr>
              <a:t>Enforcing separability on k-separable data is hard for k&gt;2, but assuming </a:t>
            </a:r>
            <a:br>
              <a:rPr lang="en-US" altLang="en-US" dirty="0" smtClean="0">
                <a:solidFill>
                  <a:srgbClr val="FFFF00"/>
                </a:solidFill>
              </a:rPr>
            </a:br>
            <a:r>
              <a:rPr lang="en-US" altLang="en-US" dirty="0" smtClean="0">
                <a:solidFill>
                  <a:srgbClr val="FFFF00"/>
                </a:solidFill>
              </a:rPr>
              <a:t>k-separability as a goal makes learning easier. </a:t>
            </a:r>
            <a:endParaRPr lang="en-US" altLang="en-US" sz="2000" dirty="0" smtClean="0">
              <a:solidFill>
                <a:srgbClr val="FFFF00"/>
              </a:solidFill>
            </a:endParaRPr>
          </a:p>
        </p:txBody>
      </p:sp>
      <p:grpSp>
        <p:nvGrpSpPr>
          <p:cNvPr id="35844" name="Group 31"/>
          <p:cNvGrpSpPr>
            <a:grpSpLocks/>
          </p:cNvGrpSpPr>
          <p:nvPr/>
        </p:nvGrpSpPr>
        <p:grpSpPr bwMode="auto">
          <a:xfrm>
            <a:off x="6867525" y="139700"/>
            <a:ext cx="1574800" cy="1425575"/>
            <a:chOff x="567" y="1752"/>
            <a:chExt cx="1904" cy="1633"/>
          </a:xfrm>
        </p:grpSpPr>
        <p:sp>
          <p:nvSpPr>
            <p:cNvPr id="35854" name="Line 6"/>
            <p:cNvSpPr>
              <a:spLocks noChangeShapeType="1"/>
            </p:cNvSpPr>
            <p:nvPr/>
          </p:nvSpPr>
          <p:spPr bwMode="auto">
            <a:xfrm>
              <a:off x="612" y="2251"/>
              <a:ext cx="0" cy="10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55" name="Line 7"/>
            <p:cNvSpPr>
              <a:spLocks noChangeShapeType="1"/>
            </p:cNvSpPr>
            <p:nvPr/>
          </p:nvSpPr>
          <p:spPr bwMode="auto">
            <a:xfrm>
              <a:off x="1202" y="1797"/>
              <a:ext cx="0" cy="10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56" name="Line 8"/>
            <p:cNvSpPr>
              <a:spLocks noChangeShapeType="1"/>
            </p:cNvSpPr>
            <p:nvPr/>
          </p:nvSpPr>
          <p:spPr bwMode="auto">
            <a:xfrm>
              <a:off x="1837" y="2251"/>
              <a:ext cx="0" cy="10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57" name="Line 9"/>
            <p:cNvSpPr>
              <a:spLocks noChangeShapeType="1"/>
            </p:cNvSpPr>
            <p:nvPr/>
          </p:nvSpPr>
          <p:spPr bwMode="auto">
            <a:xfrm>
              <a:off x="2426" y="1797"/>
              <a:ext cx="0" cy="10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58" name="Freeform 10"/>
            <p:cNvSpPr>
              <a:spLocks/>
            </p:cNvSpPr>
            <p:nvPr/>
          </p:nvSpPr>
          <p:spPr bwMode="auto">
            <a:xfrm>
              <a:off x="612" y="3339"/>
              <a:ext cx="1229" cy="7"/>
            </a:xfrm>
            <a:custGeom>
              <a:avLst/>
              <a:gdLst>
                <a:gd name="T0" fmla="*/ 0 w 1229"/>
                <a:gd name="T1" fmla="*/ 7 h 7"/>
                <a:gd name="T2" fmla="*/ 1229 w 1229"/>
                <a:gd name="T3" fmla="*/ 0 h 7"/>
                <a:gd name="T4" fmla="*/ 0 60000 65536"/>
                <a:gd name="T5" fmla="*/ 0 60000 65536"/>
                <a:gd name="T6" fmla="*/ 0 w 1229"/>
                <a:gd name="T7" fmla="*/ 0 h 7"/>
                <a:gd name="T8" fmla="*/ 1229 w 1229"/>
                <a:gd name="T9" fmla="*/ 7 h 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29" h="7">
                  <a:moveTo>
                    <a:pt x="0" y="7"/>
                  </a:moveTo>
                  <a:lnTo>
                    <a:pt x="122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59" name="Freeform 11"/>
            <p:cNvSpPr>
              <a:spLocks/>
            </p:cNvSpPr>
            <p:nvPr/>
          </p:nvSpPr>
          <p:spPr bwMode="auto">
            <a:xfrm>
              <a:off x="612" y="2251"/>
              <a:ext cx="1229" cy="7"/>
            </a:xfrm>
            <a:custGeom>
              <a:avLst/>
              <a:gdLst>
                <a:gd name="T0" fmla="*/ 0 w 1229"/>
                <a:gd name="T1" fmla="*/ 7 h 7"/>
                <a:gd name="T2" fmla="*/ 609 w 1229"/>
                <a:gd name="T3" fmla="*/ 0 h 7"/>
                <a:gd name="T4" fmla="*/ 1229 w 1229"/>
                <a:gd name="T5" fmla="*/ 0 h 7"/>
                <a:gd name="T6" fmla="*/ 0 60000 65536"/>
                <a:gd name="T7" fmla="*/ 0 60000 65536"/>
                <a:gd name="T8" fmla="*/ 0 60000 65536"/>
                <a:gd name="T9" fmla="*/ 0 w 1229"/>
                <a:gd name="T10" fmla="*/ 0 h 7"/>
                <a:gd name="T11" fmla="*/ 1229 w 1229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29" h="7">
                  <a:moveTo>
                    <a:pt x="0" y="7"/>
                  </a:moveTo>
                  <a:lnTo>
                    <a:pt x="609" y="0"/>
                  </a:lnTo>
                  <a:lnTo>
                    <a:pt x="122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60" name="Freeform 12"/>
            <p:cNvSpPr>
              <a:spLocks/>
            </p:cNvSpPr>
            <p:nvPr/>
          </p:nvSpPr>
          <p:spPr bwMode="auto">
            <a:xfrm>
              <a:off x="1202" y="1797"/>
              <a:ext cx="1229" cy="7"/>
            </a:xfrm>
            <a:custGeom>
              <a:avLst/>
              <a:gdLst>
                <a:gd name="T0" fmla="*/ 0 w 1229"/>
                <a:gd name="T1" fmla="*/ 7 h 7"/>
                <a:gd name="T2" fmla="*/ 609 w 1229"/>
                <a:gd name="T3" fmla="*/ 0 h 7"/>
                <a:gd name="T4" fmla="*/ 1229 w 1229"/>
                <a:gd name="T5" fmla="*/ 0 h 7"/>
                <a:gd name="T6" fmla="*/ 0 60000 65536"/>
                <a:gd name="T7" fmla="*/ 0 60000 65536"/>
                <a:gd name="T8" fmla="*/ 0 60000 65536"/>
                <a:gd name="T9" fmla="*/ 0 w 1229"/>
                <a:gd name="T10" fmla="*/ 0 h 7"/>
                <a:gd name="T11" fmla="*/ 1229 w 1229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29" h="7">
                  <a:moveTo>
                    <a:pt x="0" y="7"/>
                  </a:moveTo>
                  <a:lnTo>
                    <a:pt x="609" y="0"/>
                  </a:lnTo>
                  <a:lnTo>
                    <a:pt x="122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61" name="Freeform 13"/>
            <p:cNvSpPr>
              <a:spLocks/>
            </p:cNvSpPr>
            <p:nvPr/>
          </p:nvSpPr>
          <p:spPr bwMode="auto">
            <a:xfrm>
              <a:off x="1202" y="2886"/>
              <a:ext cx="1229" cy="7"/>
            </a:xfrm>
            <a:custGeom>
              <a:avLst/>
              <a:gdLst>
                <a:gd name="T0" fmla="*/ 0 w 1229"/>
                <a:gd name="T1" fmla="*/ 7 h 7"/>
                <a:gd name="T2" fmla="*/ 609 w 1229"/>
                <a:gd name="T3" fmla="*/ 0 h 7"/>
                <a:gd name="T4" fmla="*/ 1229 w 1229"/>
                <a:gd name="T5" fmla="*/ 0 h 7"/>
                <a:gd name="T6" fmla="*/ 0 60000 65536"/>
                <a:gd name="T7" fmla="*/ 0 60000 65536"/>
                <a:gd name="T8" fmla="*/ 0 60000 65536"/>
                <a:gd name="T9" fmla="*/ 0 w 1229"/>
                <a:gd name="T10" fmla="*/ 0 h 7"/>
                <a:gd name="T11" fmla="*/ 1229 w 1229"/>
                <a:gd name="T12" fmla="*/ 7 h 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29" h="7">
                  <a:moveTo>
                    <a:pt x="0" y="7"/>
                  </a:moveTo>
                  <a:lnTo>
                    <a:pt x="609" y="0"/>
                  </a:lnTo>
                  <a:lnTo>
                    <a:pt x="1229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62" name="Line 14"/>
            <p:cNvSpPr>
              <a:spLocks noChangeShapeType="1"/>
            </p:cNvSpPr>
            <p:nvPr/>
          </p:nvSpPr>
          <p:spPr bwMode="auto">
            <a:xfrm flipV="1">
              <a:off x="612" y="1797"/>
              <a:ext cx="59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63" name="Line 15"/>
            <p:cNvSpPr>
              <a:spLocks noChangeShapeType="1"/>
            </p:cNvSpPr>
            <p:nvPr/>
          </p:nvSpPr>
          <p:spPr bwMode="auto">
            <a:xfrm flipV="1">
              <a:off x="1837" y="1797"/>
              <a:ext cx="59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64" name="Line 16"/>
            <p:cNvSpPr>
              <a:spLocks noChangeShapeType="1"/>
            </p:cNvSpPr>
            <p:nvPr/>
          </p:nvSpPr>
          <p:spPr bwMode="auto">
            <a:xfrm flipV="1">
              <a:off x="612" y="2886"/>
              <a:ext cx="59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65" name="Line 17"/>
            <p:cNvSpPr>
              <a:spLocks noChangeShapeType="1"/>
            </p:cNvSpPr>
            <p:nvPr/>
          </p:nvSpPr>
          <p:spPr bwMode="auto">
            <a:xfrm flipV="1">
              <a:off x="1837" y="2886"/>
              <a:ext cx="590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66" name="Oval 18"/>
            <p:cNvSpPr>
              <a:spLocks noChangeArrowheads="1"/>
            </p:cNvSpPr>
            <p:nvPr/>
          </p:nvSpPr>
          <p:spPr bwMode="auto">
            <a:xfrm>
              <a:off x="567" y="3294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67" name="Oval 19"/>
            <p:cNvSpPr>
              <a:spLocks noChangeArrowheads="1"/>
            </p:cNvSpPr>
            <p:nvPr/>
          </p:nvSpPr>
          <p:spPr bwMode="auto">
            <a:xfrm>
              <a:off x="1791" y="2205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68" name="Oval 20"/>
            <p:cNvSpPr>
              <a:spLocks noChangeArrowheads="1"/>
            </p:cNvSpPr>
            <p:nvPr/>
          </p:nvSpPr>
          <p:spPr bwMode="auto">
            <a:xfrm>
              <a:off x="2381" y="2840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69" name="Oval 21"/>
            <p:cNvSpPr>
              <a:spLocks noChangeArrowheads="1"/>
            </p:cNvSpPr>
            <p:nvPr/>
          </p:nvSpPr>
          <p:spPr bwMode="auto">
            <a:xfrm>
              <a:off x="1156" y="1752"/>
              <a:ext cx="90" cy="91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35845" name="Łącznik prosty 24"/>
          <p:cNvCxnSpPr>
            <a:cxnSpLocks noChangeShapeType="1"/>
          </p:cNvCxnSpPr>
          <p:nvPr/>
        </p:nvCxnSpPr>
        <p:spPr bwMode="auto">
          <a:xfrm flipV="1">
            <a:off x="7539038" y="944563"/>
            <a:ext cx="1604962" cy="1260475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46" name="Elipsa 27"/>
          <p:cNvSpPr>
            <a:spLocks noChangeArrowheads="1"/>
          </p:cNvSpPr>
          <p:nvPr/>
        </p:nvSpPr>
        <p:spPr bwMode="auto">
          <a:xfrm>
            <a:off x="7559675" y="2082800"/>
            <a:ext cx="111125" cy="80963"/>
          </a:xfrm>
          <a:prstGeom prst="ellipse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pl-PL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7" name="Elipsa 28"/>
          <p:cNvSpPr>
            <a:spLocks noChangeArrowheads="1"/>
          </p:cNvSpPr>
          <p:nvPr/>
        </p:nvSpPr>
        <p:spPr bwMode="auto">
          <a:xfrm>
            <a:off x="8716963" y="1198563"/>
            <a:ext cx="112712" cy="80962"/>
          </a:xfrm>
          <a:prstGeom prst="ellipse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pl-PL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8" name="Elipsa 29"/>
          <p:cNvSpPr>
            <a:spLocks noChangeArrowheads="1"/>
          </p:cNvSpPr>
          <p:nvPr/>
        </p:nvSpPr>
        <p:spPr bwMode="auto">
          <a:xfrm>
            <a:off x="8585200" y="1311275"/>
            <a:ext cx="111125" cy="80963"/>
          </a:xfrm>
          <a:prstGeom prst="ellipse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pl-PL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49" name="Elipsa 30"/>
          <p:cNvSpPr>
            <a:spLocks noChangeArrowheads="1"/>
          </p:cNvSpPr>
          <p:nvPr/>
        </p:nvSpPr>
        <p:spPr bwMode="auto">
          <a:xfrm>
            <a:off x="8462963" y="1431925"/>
            <a:ext cx="112712" cy="82550"/>
          </a:xfrm>
          <a:prstGeom prst="ellipse">
            <a:avLst/>
          </a:prstGeom>
          <a:solidFill>
            <a:schemeClr val="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pl-PL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50" name="Elipsa 31"/>
          <p:cNvSpPr>
            <a:spLocks noChangeArrowheads="1"/>
          </p:cNvSpPr>
          <p:nvPr/>
        </p:nvSpPr>
        <p:spPr bwMode="auto">
          <a:xfrm>
            <a:off x="7904163" y="1819275"/>
            <a:ext cx="112712" cy="80963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pl-PL" alt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51" name="Elipsa 32"/>
          <p:cNvSpPr>
            <a:spLocks noChangeArrowheads="1"/>
          </p:cNvSpPr>
          <p:nvPr/>
        </p:nvSpPr>
        <p:spPr bwMode="auto">
          <a:xfrm>
            <a:off x="8035925" y="1717675"/>
            <a:ext cx="112713" cy="80963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pl-PL" alt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52" name="Elipsa 33"/>
          <p:cNvSpPr>
            <a:spLocks noChangeArrowheads="1"/>
          </p:cNvSpPr>
          <p:nvPr/>
        </p:nvSpPr>
        <p:spPr bwMode="auto">
          <a:xfrm>
            <a:off x="8169275" y="1616075"/>
            <a:ext cx="111125" cy="80963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pl-PL" alt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853" name="Elipsa 34"/>
          <p:cNvSpPr>
            <a:spLocks noChangeArrowheads="1"/>
          </p:cNvSpPr>
          <p:nvPr/>
        </p:nvSpPr>
        <p:spPr bwMode="auto">
          <a:xfrm>
            <a:off x="9032875" y="955675"/>
            <a:ext cx="111125" cy="80963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pl-PL" altLang="en-US" dirty="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71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4D case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196975"/>
            <a:ext cx="8074025" cy="5478463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altLang="en-US" sz="2000" smtClean="0"/>
              <a:t>4-bit functions: X=[b</a:t>
            </a:r>
            <a:r>
              <a:rPr lang="en-US" altLang="en-US" sz="2000" baseline="-25000" smtClean="0"/>
              <a:t>1</a:t>
            </a:r>
            <a:r>
              <a:rPr lang="en-US" altLang="en-US" sz="2000" smtClean="0"/>
              <a:t>b</a:t>
            </a:r>
            <a:r>
              <a:rPr lang="en-US" altLang="en-US" sz="2000" baseline="-25000" smtClean="0"/>
              <a:t>2</a:t>
            </a:r>
            <a:r>
              <a:rPr lang="en-US" altLang="en-US" sz="2000" smtClean="0"/>
              <a:t>b</a:t>
            </a:r>
            <a:r>
              <a:rPr lang="en-US" altLang="en-US" sz="2000" baseline="-25000" smtClean="0"/>
              <a:t>3</a:t>
            </a:r>
            <a:r>
              <a:rPr lang="en-US" altLang="en-US" sz="2000" smtClean="0"/>
              <a:t>b</a:t>
            </a:r>
            <a:r>
              <a:rPr lang="en-US" altLang="en-US" sz="2000" baseline="-25000" smtClean="0"/>
              <a:t>4</a:t>
            </a:r>
            <a:r>
              <a:rPr lang="en-US" altLang="en-US" sz="2000" smtClean="0"/>
              <a:t>], from [0,0,0,0] to [1,1,1,1] 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smtClean="0"/>
              <a:t>16 cube vertices, 2</a:t>
            </a:r>
            <a:r>
              <a:rPr lang="en-US" altLang="en-US" sz="2000" baseline="30000" smtClean="0"/>
              <a:t>16</a:t>
            </a:r>
            <a:r>
              <a:rPr lang="en-US" altLang="en-US" sz="2000" smtClean="0"/>
              <a:t>=65636=64K functions. </a:t>
            </a:r>
          </a:p>
          <a:p>
            <a:pPr marL="0" indent="0" eaLnBrk="1" hangingPunct="1">
              <a:buFontTx/>
              <a:buNone/>
            </a:pPr>
            <a:endParaRPr lang="en-US" altLang="en-US" sz="1200" smtClean="0"/>
          </a:p>
          <a:p>
            <a:pPr marL="0" indent="0" eaLnBrk="1" hangingPunct="1">
              <a:buFontTx/>
              <a:buNone/>
            </a:pPr>
            <a:r>
              <a:rPr lang="en-US" altLang="en-US" sz="2000" smtClean="0"/>
              <a:t>Random initialization of a single perceptron has 39.2% chance of creating 8 or 9 clusters for the 4-bit data. </a:t>
            </a:r>
          </a:p>
          <a:p>
            <a:pPr marL="0" indent="0" eaLnBrk="1" hangingPunct="1">
              <a:buFontTx/>
              <a:buNone/>
            </a:pPr>
            <a:r>
              <a:rPr lang="en-US" altLang="en-US" sz="1200" smtClean="0"/>
              <a:t/>
            </a:r>
            <a:br>
              <a:rPr lang="en-US" altLang="en-US" sz="1200" smtClean="0"/>
            </a:br>
            <a:r>
              <a:rPr lang="en-US" altLang="en-US" sz="2000" smtClean="0"/>
              <a:t>Learning optimal directions </a:t>
            </a:r>
            <a:r>
              <a:rPr lang="en-US" altLang="en-US" sz="2000" b="1" smtClean="0">
                <a:solidFill>
                  <a:srgbClr val="FFFF00"/>
                </a:solidFill>
              </a:rPr>
              <a:t>W</a:t>
            </a:r>
            <a:r>
              <a:rPr lang="en-US" altLang="en-US" sz="2000" smtClean="0"/>
              <a:t> finds: 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smtClean="0"/>
              <a:t>k=1 in 2 cases, all 16 vectors in 1 cluster (all black or all white)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smtClean="0"/>
              <a:t>k=2 in 2.9% cases (or 1880), 16 vectors in 2 clusters (linearly sep) 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smtClean="0"/>
              <a:t>k=3 in 22% of all cases, clusters B R B or W R W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smtClean="0"/>
              <a:t>k=4 in 45% of all cases, clusters R W R W or W R W R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smtClean="0"/>
              <a:t>k=5 in 29% of all cases. </a:t>
            </a:r>
          </a:p>
          <a:p>
            <a:pPr marL="0" indent="0" eaLnBrk="1" hangingPunct="1">
              <a:buFontTx/>
              <a:buNone/>
            </a:pPr>
            <a:endParaRPr lang="en-US" altLang="en-US" sz="1200" smtClean="0"/>
          </a:p>
          <a:p>
            <a:pPr marL="0" indent="0" eaLnBrk="1" hangingPunct="1">
              <a:buFontTx/>
              <a:buNone/>
            </a:pPr>
            <a:r>
              <a:rPr lang="en-US" altLang="en-US" sz="2000" smtClean="0">
                <a:solidFill>
                  <a:srgbClr val="FFC000"/>
                </a:solidFill>
              </a:rPr>
              <a:t>Hypothesis: for n-bits highest k=n+1 ?</a:t>
            </a:r>
          </a:p>
          <a:p>
            <a:pPr marL="0" indent="0" eaLnBrk="1" hangingPunct="1">
              <a:buFontTx/>
              <a:buNone/>
            </a:pPr>
            <a:r>
              <a:rPr lang="en-US" altLang="en-US" sz="1200" smtClean="0"/>
              <a:t/>
            </a:r>
            <a:br>
              <a:rPr lang="en-US" altLang="en-US" sz="1200" smtClean="0"/>
            </a:br>
            <a:r>
              <a:rPr lang="en-US" altLang="en-US" sz="2000" smtClean="0"/>
              <a:t>For 5-bits there are 32 vertices and already 2</a:t>
            </a:r>
            <a:r>
              <a:rPr lang="en-US" altLang="en-US" sz="2000" baseline="30000" smtClean="0"/>
              <a:t>32</a:t>
            </a:r>
            <a:r>
              <a:rPr lang="en-US" altLang="en-US" sz="2000" smtClean="0"/>
              <a:t>=4G=4.3</a:t>
            </a:r>
            <a:r>
              <a:rPr lang="en-US" altLang="en-US" sz="2000" baseline="30000" smtClean="0"/>
              <a:t>.</a:t>
            </a:r>
            <a:r>
              <a:rPr lang="en-US" altLang="en-US" sz="2000" smtClean="0"/>
              <a:t>10</a:t>
            </a:r>
            <a:r>
              <a:rPr lang="en-US" altLang="en-US" sz="2000" baseline="30000" smtClean="0"/>
              <a:t>9</a:t>
            </a:r>
            <a:r>
              <a:rPr lang="en-US" altLang="en-US" sz="2000" smtClean="0"/>
              <a:t> functions.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smtClean="0"/>
              <a:t>Most are 5-separable, less than 1% is linearly separable!</a:t>
            </a:r>
          </a:p>
          <a:p>
            <a:pPr marL="0" indent="0" eaLnBrk="1" hangingPunct="1">
              <a:buFontTx/>
              <a:buNone/>
            </a:pPr>
            <a:endParaRPr lang="en-US" altLang="en-US" sz="2000" smtClean="0">
              <a:solidFill>
                <a:srgbClr val="FFC000"/>
              </a:solidFill>
            </a:endParaRPr>
          </a:p>
        </p:txBody>
      </p:sp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0"/>
            <a:ext cx="2198687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86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Network solution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196975"/>
            <a:ext cx="7704138" cy="1800225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Can one learn a simplest model for highly complex </a:t>
            </a:r>
            <a:r>
              <a:rPr lang="en-US" altLang="en-US" dirty="0" smtClean="0"/>
              <a:t>logical </a:t>
            </a:r>
            <a:r>
              <a:rPr lang="en-US" altLang="en-US" sz="2000" dirty="0" smtClean="0"/>
              <a:t>functions? </a:t>
            </a:r>
          </a:p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2-separable (linearly separable) problems are easy; </a:t>
            </a:r>
            <a:br>
              <a:rPr lang="en-US" altLang="en-US" sz="2000" dirty="0" smtClean="0"/>
            </a:br>
            <a:r>
              <a:rPr lang="en-US" altLang="en-US" sz="2000" dirty="0" smtClean="0"/>
              <a:t>non separable problems may be broken into k-separable, k&gt;2.</a:t>
            </a:r>
          </a:p>
          <a:p>
            <a:pPr marL="0" indent="0" eaLnBrk="1" hangingPunct="1">
              <a:buFontTx/>
              <a:buNone/>
            </a:pPr>
            <a:endParaRPr lang="en-US" altLang="en-US" sz="2000" dirty="0" smtClean="0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755650" y="5445125"/>
            <a:ext cx="2879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Blue: sigmoidal neurons with threshold, brown – linear neurons. </a:t>
            </a:r>
          </a:p>
        </p:txBody>
      </p:sp>
      <p:grpSp>
        <p:nvGrpSpPr>
          <p:cNvPr id="38917" name="Group 5"/>
          <p:cNvGrpSpPr>
            <a:grpSpLocks/>
          </p:cNvGrpSpPr>
          <p:nvPr/>
        </p:nvGrpSpPr>
        <p:grpSpPr bwMode="auto">
          <a:xfrm>
            <a:off x="1042988" y="2276475"/>
            <a:ext cx="6840537" cy="3824288"/>
            <a:chOff x="521" y="935"/>
            <a:chExt cx="4309" cy="2409"/>
          </a:xfrm>
        </p:grpSpPr>
        <p:sp>
          <p:nvSpPr>
            <p:cNvPr id="38929" name="Oval 6"/>
            <p:cNvSpPr>
              <a:spLocks noChangeArrowheads="1"/>
            </p:cNvSpPr>
            <p:nvPr/>
          </p:nvSpPr>
          <p:spPr bwMode="auto">
            <a:xfrm>
              <a:off x="1565" y="1888"/>
              <a:ext cx="317" cy="317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sz="1800" dirty="0">
                <a:solidFill>
                  <a:schemeClr val="folHlin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30" name="Line 7"/>
            <p:cNvSpPr>
              <a:spLocks noChangeShapeType="1"/>
            </p:cNvSpPr>
            <p:nvPr/>
          </p:nvSpPr>
          <p:spPr bwMode="auto">
            <a:xfrm>
              <a:off x="793" y="1298"/>
              <a:ext cx="817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31" name="Line 8"/>
            <p:cNvSpPr>
              <a:spLocks noChangeShapeType="1"/>
            </p:cNvSpPr>
            <p:nvPr/>
          </p:nvSpPr>
          <p:spPr bwMode="auto">
            <a:xfrm>
              <a:off x="793" y="1661"/>
              <a:ext cx="772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32" name="Line 9"/>
            <p:cNvSpPr>
              <a:spLocks noChangeShapeType="1"/>
            </p:cNvSpPr>
            <p:nvPr/>
          </p:nvSpPr>
          <p:spPr bwMode="auto">
            <a:xfrm flipV="1">
              <a:off x="793" y="2069"/>
              <a:ext cx="772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33" name="Line 10"/>
            <p:cNvSpPr>
              <a:spLocks noChangeShapeType="1"/>
            </p:cNvSpPr>
            <p:nvPr/>
          </p:nvSpPr>
          <p:spPr bwMode="auto">
            <a:xfrm flipV="1">
              <a:off x="793" y="2160"/>
              <a:ext cx="817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34" name="Oval 11"/>
            <p:cNvSpPr>
              <a:spLocks noChangeArrowheads="1"/>
            </p:cNvSpPr>
            <p:nvPr/>
          </p:nvSpPr>
          <p:spPr bwMode="auto">
            <a:xfrm>
              <a:off x="2699" y="1207"/>
              <a:ext cx="317" cy="31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35" name="Oval 12"/>
            <p:cNvSpPr>
              <a:spLocks noChangeArrowheads="1"/>
            </p:cNvSpPr>
            <p:nvPr/>
          </p:nvSpPr>
          <p:spPr bwMode="auto">
            <a:xfrm>
              <a:off x="2744" y="1797"/>
              <a:ext cx="317" cy="31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36" name="Oval 13"/>
            <p:cNvSpPr>
              <a:spLocks noChangeArrowheads="1"/>
            </p:cNvSpPr>
            <p:nvPr/>
          </p:nvSpPr>
          <p:spPr bwMode="auto">
            <a:xfrm>
              <a:off x="3923" y="1842"/>
              <a:ext cx="317" cy="317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37" name="Line 14"/>
            <p:cNvSpPr>
              <a:spLocks noChangeShapeType="1"/>
            </p:cNvSpPr>
            <p:nvPr/>
          </p:nvSpPr>
          <p:spPr bwMode="auto">
            <a:xfrm flipV="1">
              <a:off x="1882" y="1434"/>
              <a:ext cx="817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38" name="Line 15"/>
            <p:cNvSpPr>
              <a:spLocks noChangeShapeType="1"/>
            </p:cNvSpPr>
            <p:nvPr/>
          </p:nvSpPr>
          <p:spPr bwMode="auto">
            <a:xfrm>
              <a:off x="3061" y="1933"/>
              <a:ext cx="862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39" name="Line 16"/>
            <p:cNvSpPr>
              <a:spLocks noChangeShapeType="1"/>
            </p:cNvSpPr>
            <p:nvPr/>
          </p:nvSpPr>
          <p:spPr bwMode="auto">
            <a:xfrm flipV="1">
              <a:off x="1882" y="1979"/>
              <a:ext cx="862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40" name="Line 17"/>
            <p:cNvSpPr>
              <a:spLocks noChangeShapeType="1"/>
            </p:cNvSpPr>
            <p:nvPr/>
          </p:nvSpPr>
          <p:spPr bwMode="auto">
            <a:xfrm>
              <a:off x="3016" y="1434"/>
              <a:ext cx="907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41" name="Line 18"/>
            <p:cNvSpPr>
              <a:spLocks noChangeShapeType="1"/>
            </p:cNvSpPr>
            <p:nvPr/>
          </p:nvSpPr>
          <p:spPr bwMode="auto">
            <a:xfrm flipV="1">
              <a:off x="4241" y="2024"/>
              <a:ext cx="5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42" name="Text Box 19"/>
            <p:cNvSpPr txBox="1">
              <a:spLocks noChangeArrowheads="1"/>
            </p:cNvSpPr>
            <p:nvPr/>
          </p:nvSpPr>
          <p:spPr bwMode="auto">
            <a:xfrm>
              <a:off x="521" y="1071"/>
              <a:ext cx="31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en-US" sz="1800" i="1" dirty="0">
                  <a:latin typeface="Arial Unicode MS" pitchFamily="34" charset="-128"/>
                  <a:cs typeface="Calibri" panose="020F0502020204030204" pitchFamily="34" charset="0"/>
                </a:rPr>
                <a:t>X</a:t>
              </a:r>
              <a:r>
                <a:rPr lang="pl-PL" altLang="en-US" sz="1800" baseline="-25000" dirty="0">
                  <a:latin typeface="Arial Unicode MS" pitchFamily="34" charset="-128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8943" name="Text Box 20"/>
            <p:cNvSpPr txBox="1">
              <a:spLocks noChangeArrowheads="1"/>
            </p:cNvSpPr>
            <p:nvPr/>
          </p:nvSpPr>
          <p:spPr bwMode="auto">
            <a:xfrm>
              <a:off x="521" y="1525"/>
              <a:ext cx="31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en-US" sz="1800" i="1" dirty="0">
                  <a:latin typeface="Arial Unicode MS" pitchFamily="34" charset="-128"/>
                  <a:cs typeface="Calibri" panose="020F0502020204030204" pitchFamily="34" charset="0"/>
                </a:rPr>
                <a:t>X</a:t>
              </a:r>
              <a:r>
                <a:rPr lang="pl-PL" altLang="en-US" sz="1800" baseline="-25000" dirty="0">
                  <a:latin typeface="Arial Unicode MS" pitchFamily="34" charset="-128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8944" name="Text Box 21"/>
            <p:cNvSpPr txBox="1">
              <a:spLocks noChangeArrowheads="1"/>
            </p:cNvSpPr>
            <p:nvPr/>
          </p:nvSpPr>
          <p:spPr bwMode="auto">
            <a:xfrm>
              <a:off x="521" y="1979"/>
              <a:ext cx="31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en-US" sz="1800" i="1" dirty="0">
                  <a:latin typeface="Arial Unicode MS" pitchFamily="34" charset="-128"/>
                  <a:cs typeface="Calibri" panose="020F0502020204030204" pitchFamily="34" charset="0"/>
                </a:rPr>
                <a:t>X</a:t>
              </a:r>
              <a:r>
                <a:rPr lang="pl-PL" altLang="en-US" sz="1800" baseline="-25000" dirty="0">
                  <a:latin typeface="Arial Unicode MS" pitchFamily="34" charset="-128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8945" name="Text Box 22"/>
            <p:cNvSpPr txBox="1">
              <a:spLocks noChangeArrowheads="1"/>
            </p:cNvSpPr>
            <p:nvPr/>
          </p:nvSpPr>
          <p:spPr bwMode="auto">
            <a:xfrm>
              <a:off x="521" y="2433"/>
              <a:ext cx="31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en-US" sz="1800" i="1" dirty="0">
                  <a:latin typeface="Arial Unicode MS" pitchFamily="34" charset="-128"/>
                  <a:cs typeface="Calibri" panose="020F0502020204030204" pitchFamily="34" charset="0"/>
                </a:rPr>
                <a:t>X</a:t>
              </a:r>
              <a:r>
                <a:rPr lang="pl-PL" altLang="en-US" sz="1800" baseline="-25000" dirty="0">
                  <a:latin typeface="Arial Unicode MS" pitchFamily="34" charset="-128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8946" name="Text Box 23"/>
            <p:cNvSpPr txBox="1">
              <a:spLocks noChangeArrowheads="1"/>
            </p:cNvSpPr>
            <p:nvPr/>
          </p:nvSpPr>
          <p:spPr bwMode="auto">
            <a:xfrm>
              <a:off x="1519" y="1434"/>
              <a:ext cx="59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dirty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y</a:t>
              </a:r>
              <a:r>
                <a:rPr lang="pl-PL" altLang="en-US" sz="1800" dirty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=</a:t>
              </a:r>
              <a:r>
                <a:rPr lang="pl-PL" altLang="en-US" sz="1800" b="1" dirty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W</a:t>
              </a:r>
              <a:r>
                <a:rPr lang="pl-PL" altLang="en-US" sz="1800" b="1" baseline="30000" dirty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.</a:t>
              </a:r>
              <a:r>
                <a:rPr lang="pl-PL" altLang="en-US" sz="1800" b="1" dirty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X</a:t>
              </a:r>
              <a:endParaRPr lang="pl-PL" altLang="en-US" sz="1800" b="1" baseline="-25000" dirty="0">
                <a:solidFill>
                  <a:srgbClr val="FFFF00"/>
                </a:solidFill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8947" name="Text Box 24"/>
            <p:cNvSpPr txBox="1">
              <a:spLocks noChangeArrowheads="1"/>
            </p:cNvSpPr>
            <p:nvPr/>
          </p:nvSpPr>
          <p:spPr bwMode="auto">
            <a:xfrm>
              <a:off x="3379" y="1389"/>
              <a:ext cx="2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en-US" sz="1800" dirty="0">
                  <a:latin typeface="Arial Unicode MS" pitchFamily="34" charset="-128"/>
                  <a:cs typeface="Calibri" panose="020F0502020204030204" pitchFamily="34" charset="0"/>
                </a:rPr>
                <a:t>+1</a:t>
              </a:r>
              <a:endParaRPr lang="pl-PL" altLang="en-US" sz="1800" baseline="-25000" dirty="0"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8948" name="Text Box 25"/>
            <p:cNvSpPr txBox="1">
              <a:spLocks noChangeArrowheads="1"/>
            </p:cNvSpPr>
            <p:nvPr/>
          </p:nvSpPr>
          <p:spPr bwMode="auto">
            <a:xfrm>
              <a:off x="2381" y="2478"/>
              <a:ext cx="2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en-US" sz="1800" dirty="0">
                  <a:latin typeface="Symbol" pitchFamily="18" charset="2"/>
                  <a:cs typeface="Calibri" panose="020F0502020204030204" pitchFamily="34" charset="0"/>
                </a:rPr>
                <a:t>-</a:t>
              </a:r>
              <a:r>
                <a:rPr lang="pl-PL" altLang="en-US" sz="1800" dirty="0">
                  <a:latin typeface="Arial Unicode MS" pitchFamily="34" charset="-128"/>
                  <a:cs typeface="Calibri" panose="020F0502020204030204" pitchFamily="34" charset="0"/>
                </a:rPr>
                <a:t>1</a:t>
              </a:r>
              <a:endParaRPr lang="pl-PL" altLang="en-US" sz="1800" baseline="-25000" dirty="0"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8949" name="Text Box 26"/>
            <p:cNvSpPr txBox="1">
              <a:spLocks noChangeArrowheads="1"/>
            </p:cNvSpPr>
            <p:nvPr/>
          </p:nvSpPr>
          <p:spPr bwMode="auto">
            <a:xfrm>
              <a:off x="2200" y="1434"/>
              <a:ext cx="2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en-US" sz="1800" dirty="0">
                  <a:latin typeface="Arial Unicode MS" pitchFamily="34" charset="-128"/>
                  <a:cs typeface="Calibri" panose="020F0502020204030204" pitchFamily="34" charset="0"/>
                </a:rPr>
                <a:t>+1</a:t>
              </a:r>
              <a:endParaRPr lang="pl-PL" altLang="en-US" sz="1800" baseline="-25000" dirty="0"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8950" name="Text Box 27"/>
            <p:cNvSpPr txBox="1">
              <a:spLocks noChangeArrowheads="1"/>
            </p:cNvSpPr>
            <p:nvPr/>
          </p:nvSpPr>
          <p:spPr bwMode="auto">
            <a:xfrm>
              <a:off x="2200" y="1797"/>
              <a:ext cx="2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dirty="0">
                  <a:latin typeface="Symbol" pitchFamily="18" charset="2"/>
                  <a:cs typeface="Calibri" panose="020F0502020204030204" pitchFamily="34" charset="0"/>
                </a:rPr>
                <a:t>-</a:t>
              </a:r>
              <a:r>
                <a:rPr lang="pl-PL" altLang="en-US" sz="1800" dirty="0">
                  <a:latin typeface="Arial Unicode MS" pitchFamily="34" charset="-128"/>
                  <a:cs typeface="Calibri" panose="020F0502020204030204" pitchFamily="34" charset="0"/>
                </a:rPr>
                <a:t>1</a:t>
              </a:r>
              <a:endParaRPr lang="pl-PL" altLang="en-US" sz="1800" baseline="-25000" dirty="0"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8951" name="Text Box 28"/>
            <p:cNvSpPr txBox="1">
              <a:spLocks noChangeArrowheads="1"/>
            </p:cNvSpPr>
            <p:nvPr/>
          </p:nvSpPr>
          <p:spPr bwMode="auto">
            <a:xfrm>
              <a:off x="2699" y="935"/>
              <a:ext cx="90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en-US" sz="1800" dirty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s</a:t>
              </a:r>
              <a:r>
                <a:rPr lang="pl-PL" altLang="en-US" sz="1800" dirty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(</a:t>
              </a:r>
              <a:r>
                <a:rPr lang="en-US" altLang="en-US" dirty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b</a:t>
              </a:r>
              <a:r>
                <a:rPr lang="en-US" altLang="en-US" sz="1800" dirty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y</a:t>
              </a:r>
              <a:r>
                <a:rPr lang="pl-PL" altLang="en-US" sz="1800" dirty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+</a:t>
              </a:r>
              <a:r>
                <a:rPr lang="en-US" altLang="en-US" sz="1800" i="1" dirty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q</a:t>
              </a:r>
              <a:r>
                <a:rPr lang="en-US" altLang="en-US" sz="1800" baseline="-25000" dirty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1</a:t>
              </a:r>
              <a:r>
                <a:rPr lang="pl-PL" altLang="en-US" sz="1800" dirty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38952" name="Text Box 29"/>
            <p:cNvSpPr txBox="1">
              <a:spLocks noChangeArrowheads="1"/>
            </p:cNvSpPr>
            <p:nvPr/>
          </p:nvSpPr>
          <p:spPr bwMode="auto">
            <a:xfrm>
              <a:off x="2562" y="1525"/>
              <a:ext cx="90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en-US" sz="1800" dirty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s</a:t>
              </a:r>
              <a:r>
                <a:rPr lang="pl-PL" altLang="en-US" sz="1800" dirty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(</a:t>
              </a:r>
              <a:r>
                <a:rPr lang="en-US" altLang="en-US" dirty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b</a:t>
              </a:r>
              <a:r>
                <a:rPr lang="en-US" altLang="en-US" sz="1800" dirty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y</a:t>
              </a:r>
              <a:r>
                <a:rPr lang="pl-PL" altLang="en-US" sz="1800" dirty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+</a:t>
              </a:r>
              <a:r>
                <a:rPr lang="en-US" altLang="en-US" sz="1800" i="1" dirty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q</a:t>
              </a:r>
              <a:r>
                <a:rPr lang="en-US" altLang="en-US" sz="1800" baseline="-25000" dirty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2</a:t>
              </a:r>
              <a:r>
                <a:rPr lang="pl-PL" altLang="en-US" sz="1800" dirty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38953" name="Oval 30"/>
            <p:cNvSpPr>
              <a:spLocks noChangeArrowheads="1"/>
            </p:cNvSpPr>
            <p:nvPr/>
          </p:nvSpPr>
          <p:spPr bwMode="auto">
            <a:xfrm>
              <a:off x="2744" y="2296"/>
              <a:ext cx="317" cy="31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54" name="Oval 31"/>
            <p:cNvSpPr>
              <a:spLocks noChangeArrowheads="1"/>
            </p:cNvSpPr>
            <p:nvPr/>
          </p:nvSpPr>
          <p:spPr bwMode="auto">
            <a:xfrm>
              <a:off x="2744" y="2795"/>
              <a:ext cx="317" cy="31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55" name="Line 32"/>
            <p:cNvSpPr>
              <a:spLocks noChangeShapeType="1"/>
            </p:cNvSpPr>
            <p:nvPr/>
          </p:nvSpPr>
          <p:spPr bwMode="auto">
            <a:xfrm>
              <a:off x="1882" y="2115"/>
              <a:ext cx="862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56" name="Line 33"/>
            <p:cNvSpPr>
              <a:spLocks noChangeShapeType="1"/>
            </p:cNvSpPr>
            <p:nvPr/>
          </p:nvSpPr>
          <p:spPr bwMode="auto">
            <a:xfrm>
              <a:off x="1837" y="2160"/>
              <a:ext cx="907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57" name="Line 34"/>
            <p:cNvSpPr>
              <a:spLocks noChangeShapeType="1"/>
            </p:cNvSpPr>
            <p:nvPr/>
          </p:nvSpPr>
          <p:spPr bwMode="auto">
            <a:xfrm flipV="1">
              <a:off x="3061" y="2069"/>
              <a:ext cx="862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58" name="Line 35"/>
            <p:cNvSpPr>
              <a:spLocks noChangeShapeType="1"/>
            </p:cNvSpPr>
            <p:nvPr/>
          </p:nvSpPr>
          <p:spPr bwMode="auto">
            <a:xfrm flipV="1">
              <a:off x="3061" y="2115"/>
              <a:ext cx="908" cy="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59" name="Text Box 36"/>
            <p:cNvSpPr txBox="1">
              <a:spLocks noChangeArrowheads="1"/>
            </p:cNvSpPr>
            <p:nvPr/>
          </p:nvSpPr>
          <p:spPr bwMode="auto">
            <a:xfrm>
              <a:off x="2290" y="2069"/>
              <a:ext cx="2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en-US" sz="1800" dirty="0">
                  <a:latin typeface="Arial Unicode MS" pitchFamily="34" charset="-128"/>
                  <a:cs typeface="Calibri" panose="020F0502020204030204" pitchFamily="34" charset="0"/>
                </a:rPr>
                <a:t>+1</a:t>
              </a:r>
              <a:endParaRPr lang="pl-PL" altLang="en-US" sz="1800" baseline="-25000" dirty="0"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8960" name="Text Box 37"/>
            <p:cNvSpPr txBox="1">
              <a:spLocks noChangeArrowheads="1"/>
            </p:cNvSpPr>
            <p:nvPr/>
          </p:nvSpPr>
          <p:spPr bwMode="auto">
            <a:xfrm>
              <a:off x="3379" y="1752"/>
              <a:ext cx="2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en-US" sz="1800" dirty="0">
                  <a:latin typeface="Arial Unicode MS" pitchFamily="34" charset="-128"/>
                  <a:cs typeface="Calibri" panose="020F0502020204030204" pitchFamily="34" charset="0"/>
                </a:rPr>
                <a:t>+1</a:t>
              </a:r>
              <a:endParaRPr lang="pl-PL" altLang="en-US" sz="1800" baseline="-25000" dirty="0"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8961" name="Text Box 38"/>
            <p:cNvSpPr txBox="1">
              <a:spLocks noChangeArrowheads="1"/>
            </p:cNvSpPr>
            <p:nvPr/>
          </p:nvSpPr>
          <p:spPr bwMode="auto">
            <a:xfrm>
              <a:off x="3379" y="2024"/>
              <a:ext cx="2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en-US" sz="1800" dirty="0">
                  <a:latin typeface="Arial Unicode MS" pitchFamily="34" charset="-128"/>
                  <a:cs typeface="Calibri" panose="020F0502020204030204" pitchFamily="34" charset="0"/>
                </a:rPr>
                <a:t>+1</a:t>
              </a:r>
              <a:endParaRPr lang="pl-PL" altLang="en-US" sz="1800" baseline="-25000" dirty="0"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8962" name="Text Box 39"/>
            <p:cNvSpPr txBox="1">
              <a:spLocks noChangeArrowheads="1"/>
            </p:cNvSpPr>
            <p:nvPr/>
          </p:nvSpPr>
          <p:spPr bwMode="auto">
            <a:xfrm>
              <a:off x="3379" y="2251"/>
              <a:ext cx="2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en-US" sz="1800" dirty="0">
                  <a:latin typeface="Arial Unicode MS" pitchFamily="34" charset="-128"/>
                  <a:cs typeface="Calibri" panose="020F0502020204030204" pitchFamily="34" charset="0"/>
                </a:rPr>
                <a:t>+1</a:t>
              </a:r>
              <a:endParaRPr lang="pl-PL" altLang="en-US" sz="1800" baseline="-25000" dirty="0"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38963" name="Text Box 40"/>
            <p:cNvSpPr txBox="1">
              <a:spLocks noChangeArrowheads="1"/>
            </p:cNvSpPr>
            <p:nvPr/>
          </p:nvSpPr>
          <p:spPr bwMode="auto">
            <a:xfrm>
              <a:off x="2653" y="3113"/>
              <a:ext cx="90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l-PL" altLang="en-US" sz="1800" dirty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s</a:t>
              </a:r>
              <a:r>
                <a:rPr lang="pl-PL" altLang="en-US" sz="1800" dirty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(</a:t>
              </a:r>
              <a:r>
                <a:rPr lang="en-US" altLang="en-US" sz="1800" dirty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b</a:t>
              </a:r>
              <a:r>
                <a:rPr lang="en-US" altLang="en-US" sz="1800" dirty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y</a:t>
              </a:r>
              <a:r>
                <a:rPr lang="pl-PL" altLang="en-US" sz="1800" dirty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+</a:t>
              </a:r>
              <a:r>
                <a:rPr lang="en-US" altLang="en-US" sz="1800" i="1" dirty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q</a:t>
              </a:r>
              <a:r>
                <a:rPr lang="en-US" altLang="en-US" sz="1800" baseline="-25000" dirty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4</a:t>
              </a:r>
              <a:r>
                <a:rPr lang="pl-PL" altLang="en-US" sz="1800" dirty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)</a:t>
              </a:r>
              <a:endParaRPr lang="pl-PL" altLang="en-US" sz="1800" baseline="-25000" dirty="0">
                <a:solidFill>
                  <a:srgbClr val="FFFF00"/>
                </a:solidFill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38918" name="Rectangle 41"/>
          <p:cNvSpPr>
            <a:spLocks noChangeArrowheads="1"/>
          </p:cNvSpPr>
          <p:nvPr/>
        </p:nvSpPr>
        <p:spPr bwMode="auto">
          <a:xfrm>
            <a:off x="6011863" y="5157788"/>
            <a:ext cx="2879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Neural architecture for k=4 intervals, or 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4-separable problems.</a:t>
            </a:r>
          </a:p>
        </p:txBody>
      </p:sp>
      <p:grpSp>
        <p:nvGrpSpPr>
          <p:cNvPr id="38919" name="Group 51"/>
          <p:cNvGrpSpPr>
            <a:grpSpLocks/>
          </p:cNvGrpSpPr>
          <p:nvPr/>
        </p:nvGrpSpPr>
        <p:grpSpPr bwMode="auto">
          <a:xfrm>
            <a:off x="6450013" y="3119438"/>
            <a:ext cx="1911350" cy="379412"/>
            <a:chOff x="4556" y="1754"/>
            <a:chExt cx="1204" cy="239"/>
          </a:xfrm>
        </p:grpSpPr>
        <p:sp>
          <p:nvSpPr>
            <p:cNvPr id="38920" name="Line 42"/>
            <p:cNvSpPr>
              <a:spLocks noChangeShapeType="1"/>
            </p:cNvSpPr>
            <p:nvPr/>
          </p:nvSpPr>
          <p:spPr bwMode="auto">
            <a:xfrm>
              <a:off x="4556" y="199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21" name="Line 43"/>
            <p:cNvSpPr>
              <a:spLocks noChangeShapeType="1"/>
            </p:cNvSpPr>
            <p:nvPr/>
          </p:nvSpPr>
          <p:spPr bwMode="auto">
            <a:xfrm flipH="1" flipV="1">
              <a:off x="4839" y="1775"/>
              <a:ext cx="3" cy="2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22" name="Line 44"/>
            <p:cNvSpPr>
              <a:spLocks noChangeShapeType="1"/>
            </p:cNvSpPr>
            <p:nvPr/>
          </p:nvSpPr>
          <p:spPr bwMode="auto">
            <a:xfrm>
              <a:off x="4838" y="176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23" name="Line 45"/>
            <p:cNvSpPr>
              <a:spLocks noChangeShapeType="1"/>
            </p:cNvSpPr>
            <p:nvPr/>
          </p:nvSpPr>
          <p:spPr bwMode="auto">
            <a:xfrm>
              <a:off x="5134" y="1980"/>
              <a:ext cx="2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24" name="Line 46"/>
            <p:cNvSpPr>
              <a:spLocks noChangeShapeType="1"/>
            </p:cNvSpPr>
            <p:nvPr/>
          </p:nvSpPr>
          <p:spPr bwMode="auto">
            <a:xfrm flipH="1" flipV="1">
              <a:off x="5126" y="1764"/>
              <a:ext cx="3" cy="2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25" name="Line 47"/>
            <p:cNvSpPr>
              <a:spLocks noChangeShapeType="1"/>
            </p:cNvSpPr>
            <p:nvPr/>
          </p:nvSpPr>
          <p:spPr bwMode="auto">
            <a:xfrm flipH="1" flipV="1">
              <a:off x="5345" y="1756"/>
              <a:ext cx="3" cy="2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26" name="Line 48"/>
            <p:cNvSpPr>
              <a:spLocks noChangeShapeType="1"/>
            </p:cNvSpPr>
            <p:nvPr/>
          </p:nvSpPr>
          <p:spPr bwMode="auto">
            <a:xfrm flipH="1" flipV="1">
              <a:off x="5551" y="1754"/>
              <a:ext cx="3" cy="2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27" name="Line 49"/>
            <p:cNvSpPr>
              <a:spLocks noChangeShapeType="1"/>
            </p:cNvSpPr>
            <p:nvPr/>
          </p:nvSpPr>
          <p:spPr bwMode="auto">
            <a:xfrm>
              <a:off x="5339" y="1756"/>
              <a:ext cx="2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28" name="Line 50"/>
            <p:cNvSpPr>
              <a:spLocks noChangeShapeType="1"/>
            </p:cNvSpPr>
            <p:nvPr/>
          </p:nvSpPr>
          <p:spPr bwMode="auto">
            <a:xfrm>
              <a:off x="5546" y="1972"/>
              <a:ext cx="2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74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k-separability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196975"/>
            <a:ext cx="7704138" cy="1800225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altLang="pl-PL" sz="2000" dirty="0" smtClean="0"/>
              <a:t>Can one learn all Boolean functions? </a:t>
            </a:r>
          </a:p>
          <a:p>
            <a:pPr marL="0" indent="0" eaLnBrk="1" hangingPunct="1">
              <a:buFontTx/>
              <a:buNone/>
            </a:pPr>
            <a:r>
              <a:rPr lang="en-US" altLang="pl-PL" sz="2000" dirty="0" smtClean="0"/>
              <a:t>Problems may be classified as 2-separable (linear separability); </a:t>
            </a:r>
            <a:br>
              <a:rPr lang="en-US" altLang="pl-PL" sz="2000" dirty="0" smtClean="0"/>
            </a:br>
            <a:r>
              <a:rPr lang="en-US" altLang="pl-PL" sz="2000" dirty="0" smtClean="0"/>
              <a:t>non separable problems may be broken into k-separable, k&gt;2.</a:t>
            </a:r>
          </a:p>
          <a:p>
            <a:pPr marL="0" indent="0" eaLnBrk="1" hangingPunct="1">
              <a:buFontTx/>
              <a:buNone/>
            </a:pPr>
            <a:endParaRPr lang="en-US" altLang="pl-PL" sz="2000" dirty="0" smtClean="0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755650" y="5445125"/>
            <a:ext cx="2879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ct val="20000"/>
              </a:spcBef>
              <a:buClr>
                <a:srgbClr val="FFCC66"/>
              </a:buClr>
              <a:buSzPct val="115000"/>
            </a:pPr>
            <a:r>
              <a:rPr lang="en-US" alt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Blue: sigmoidal neurons with threshold, brown – linear neurons. </a:t>
            </a:r>
          </a:p>
        </p:txBody>
      </p:sp>
      <p:grpSp>
        <p:nvGrpSpPr>
          <p:cNvPr id="45061" name="Group 5"/>
          <p:cNvGrpSpPr>
            <a:grpSpLocks/>
          </p:cNvGrpSpPr>
          <p:nvPr/>
        </p:nvGrpSpPr>
        <p:grpSpPr bwMode="auto">
          <a:xfrm>
            <a:off x="1042988" y="2276475"/>
            <a:ext cx="6840537" cy="3824288"/>
            <a:chOff x="521" y="935"/>
            <a:chExt cx="4309" cy="2409"/>
          </a:xfrm>
        </p:grpSpPr>
        <p:sp>
          <p:nvSpPr>
            <p:cNvPr id="45073" name="Oval 6"/>
            <p:cNvSpPr>
              <a:spLocks noChangeArrowheads="1"/>
            </p:cNvSpPr>
            <p:nvPr/>
          </p:nvSpPr>
          <p:spPr bwMode="auto">
            <a:xfrm>
              <a:off x="1565" y="1888"/>
              <a:ext cx="317" cy="317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pl-PL" altLang="pl-PL" sz="1800" dirty="0" smtClean="0">
                <a:solidFill>
                  <a:srgbClr val="CC9967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74" name="Line 7"/>
            <p:cNvSpPr>
              <a:spLocks noChangeShapeType="1"/>
            </p:cNvSpPr>
            <p:nvPr/>
          </p:nvSpPr>
          <p:spPr bwMode="auto">
            <a:xfrm>
              <a:off x="793" y="1298"/>
              <a:ext cx="817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75" name="Line 8"/>
            <p:cNvSpPr>
              <a:spLocks noChangeShapeType="1"/>
            </p:cNvSpPr>
            <p:nvPr/>
          </p:nvSpPr>
          <p:spPr bwMode="auto">
            <a:xfrm>
              <a:off x="793" y="1661"/>
              <a:ext cx="772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76" name="Line 9"/>
            <p:cNvSpPr>
              <a:spLocks noChangeShapeType="1"/>
            </p:cNvSpPr>
            <p:nvPr/>
          </p:nvSpPr>
          <p:spPr bwMode="auto">
            <a:xfrm flipV="1">
              <a:off x="793" y="2069"/>
              <a:ext cx="772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77" name="Line 10"/>
            <p:cNvSpPr>
              <a:spLocks noChangeShapeType="1"/>
            </p:cNvSpPr>
            <p:nvPr/>
          </p:nvSpPr>
          <p:spPr bwMode="auto">
            <a:xfrm flipV="1">
              <a:off x="793" y="2160"/>
              <a:ext cx="817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78" name="Oval 11"/>
            <p:cNvSpPr>
              <a:spLocks noChangeArrowheads="1"/>
            </p:cNvSpPr>
            <p:nvPr/>
          </p:nvSpPr>
          <p:spPr bwMode="auto">
            <a:xfrm>
              <a:off x="2699" y="1207"/>
              <a:ext cx="317" cy="31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pl-PL" alt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79" name="Oval 12"/>
            <p:cNvSpPr>
              <a:spLocks noChangeArrowheads="1"/>
            </p:cNvSpPr>
            <p:nvPr/>
          </p:nvSpPr>
          <p:spPr bwMode="auto">
            <a:xfrm>
              <a:off x="2744" y="1797"/>
              <a:ext cx="317" cy="31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pl-PL" alt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80" name="Oval 13"/>
            <p:cNvSpPr>
              <a:spLocks noChangeArrowheads="1"/>
            </p:cNvSpPr>
            <p:nvPr/>
          </p:nvSpPr>
          <p:spPr bwMode="auto">
            <a:xfrm>
              <a:off x="3923" y="1842"/>
              <a:ext cx="317" cy="317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pl-PL" alt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81" name="Line 14"/>
            <p:cNvSpPr>
              <a:spLocks noChangeShapeType="1"/>
            </p:cNvSpPr>
            <p:nvPr/>
          </p:nvSpPr>
          <p:spPr bwMode="auto">
            <a:xfrm flipV="1">
              <a:off x="1882" y="1434"/>
              <a:ext cx="817" cy="5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82" name="Line 15"/>
            <p:cNvSpPr>
              <a:spLocks noChangeShapeType="1"/>
            </p:cNvSpPr>
            <p:nvPr/>
          </p:nvSpPr>
          <p:spPr bwMode="auto">
            <a:xfrm>
              <a:off x="3061" y="1933"/>
              <a:ext cx="862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83" name="Line 16"/>
            <p:cNvSpPr>
              <a:spLocks noChangeShapeType="1"/>
            </p:cNvSpPr>
            <p:nvPr/>
          </p:nvSpPr>
          <p:spPr bwMode="auto">
            <a:xfrm flipV="1">
              <a:off x="1882" y="1979"/>
              <a:ext cx="862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84" name="Line 17"/>
            <p:cNvSpPr>
              <a:spLocks noChangeShapeType="1"/>
            </p:cNvSpPr>
            <p:nvPr/>
          </p:nvSpPr>
          <p:spPr bwMode="auto">
            <a:xfrm>
              <a:off x="3016" y="1434"/>
              <a:ext cx="907" cy="4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85" name="Line 18"/>
            <p:cNvSpPr>
              <a:spLocks noChangeShapeType="1"/>
            </p:cNvSpPr>
            <p:nvPr/>
          </p:nvSpPr>
          <p:spPr bwMode="auto">
            <a:xfrm flipV="1">
              <a:off x="4241" y="2024"/>
              <a:ext cx="5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86" name="Text Box 19"/>
            <p:cNvSpPr txBox="1">
              <a:spLocks noChangeArrowheads="1"/>
            </p:cNvSpPr>
            <p:nvPr/>
          </p:nvSpPr>
          <p:spPr bwMode="auto">
            <a:xfrm>
              <a:off x="521" y="1071"/>
              <a:ext cx="31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l-PL" altLang="pl-PL" sz="1800" i="1" dirty="0" smtClean="0">
                  <a:solidFill>
                    <a:srgbClr val="EAEAEA"/>
                  </a:solidFill>
                  <a:latin typeface="Arial Unicode MS" pitchFamily="34" charset="-128"/>
                  <a:cs typeface="Calibri" panose="020F0502020204030204" pitchFamily="34" charset="0"/>
                </a:rPr>
                <a:t>X</a:t>
              </a:r>
              <a:r>
                <a:rPr lang="pl-PL" altLang="pl-PL" sz="1800" baseline="-25000" dirty="0" smtClean="0">
                  <a:solidFill>
                    <a:srgbClr val="EAEAEA"/>
                  </a:solidFill>
                  <a:latin typeface="Arial Unicode MS" pitchFamily="34" charset="-128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5087" name="Text Box 20"/>
            <p:cNvSpPr txBox="1">
              <a:spLocks noChangeArrowheads="1"/>
            </p:cNvSpPr>
            <p:nvPr/>
          </p:nvSpPr>
          <p:spPr bwMode="auto">
            <a:xfrm>
              <a:off x="521" y="1525"/>
              <a:ext cx="31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l-PL" altLang="pl-PL" sz="1800" i="1" dirty="0" smtClean="0">
                  <a:solidFill>
                    <a:srgbClr val="EAEAEA"/>
                  </a:solidFill>
                  <a:latin typeface="Arial Unicode MS" pitchFamily="34" charset="-128"/>
                  <a:cs typeface="Calibri" panose="020F0502020204030204" pitchFamily="34" charset="0"/>
                </a:rPr>
                <a:t>X</a:t>
              </a:r>
              <a:r>
                <a:rPr lang="pl-PL" altLang="pl-PL" sz="1800" baseline="-25000" dirty="0" smtClean="0">
                  <a:solidFill>
                    <a:srgbClr val="EAEAEA"/>
                  </a:solidFill>
                  <a:latin typeface="Arial Unicode MS" pitchFamily="34" charset="-128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5088" name="Text Box 21"/>
            <p:cNvSpPr txBox="1">
              <a:spLocks noChangeArrowheads="1"/>
            </p:cNvSpPr>
            <p:nvPr/>
          </p:nvSpPr>
          <p:spPr bwMode="auto">
            <a:xfrm>
              <a:off x="521" y="1979"/>
              <a:ext cx="31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l-PL" altLang="pl-PL" sz="1800" i="1" dirty="0" smtClean="0">
                  <a:solidFill>
                    <a:srgbClr val="EAEAEA"/>
                  </a:solidFill>
                  <a:latin typeface="Arial Unicode MS" pitchFamily="34" charset="-128"/>
                  <a:cs typeface="Calibri" panose="020F0502020204030204" pitchFamily="34" charset="0"/>
                </a:rPr>
                <a:t>X</a:t>
              </a:r>
              <a:r>
                <a:rPr lang="pl-PL" altLang="pl-PL" sz="1800" baseline="-25000" dirty="0" smtClean="0">
                  <a:solidFill>
                    <a:srgbClr val="EAEAEA"/>
                  </a:solidFill>
                  <a:latin typeface="Arial Unicode MS" pitchFamily="34" charset="-128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5089" name="Text Box 22"/>
            <p:cNvSpPr txBox="1">
              <a:spLocks noChangeArrowheads="1"/>
            </p:cNvSpPr>
            <p:nvPr/>
          </p:nvSpPr>
          <p:spPr bwMode="auto">
            <a:xfrm>
              <a:off x="521" y="2433"/>
              <a:ext cx="31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l-PL" altLang="pl-PL" sz="1800" i="1" dirty="0" smtClean="0">
                  <a:solidFill>
                    <a:srgbClr val="EAEAEA"/>
                  </a:solidFill>
                  <a:latin typeface="Arial Unicode MS" pitchFamily="34" charset="-128"/>
                  <a:cs typeface="Calibri" panose="020F0502020204030204" pitchFamily="34" charset="0"/>
                </a:rPr>
                <a:t>X</a:t>
              </a:r>
              <a:r>
                <a:rPr lang="pl-PL" altLang="pl-PL" sz="1800" baseline="-25000" dirty="0" smtClean="0">
                  <a:solidFill>
                    <a:srgbClr val="EAEAEA"/>
                  </a:solidFill>
                  <a:latin typeface="Arial Unicode MS" pitchFamily="34" charset="-128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5090" name="Text Box 23"/>
            <p:cNvSpPr txBox="1">
              <a:spLocks noChangeArrowheads="1"/>
            </p:cNvSpPr>
            <p:nvPr/>
          </p:nvSpPr>
          <p:spPr bwMode="auto">
            <a:xfrm>
              <a:off x="1519" y="1434"/>
              <a:ext cx="59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pl-PL" sz="1800" dirty="0" smtClean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y</a:t>
              </a:r>
              <a:r>
                <a:rPr lang="pl-PL" altLang="pl-PL" sz="1800" dirty="0" smtClean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=</a:t>
              </a:r>
              <a:r>
                <a:rPr lang="pl-PL" altLang="pl-PL" sz="1800" b="1" dirty="0" smtClean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W</a:t>
              </a:r>
              <a:r>
                <a:rPr lang="pl-PL" altLang="pl-PL" sz="1800" b="1" baseline="30000" dirty="0" smtClean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.</a:t>
              </a:r>
              <a:r>
                <a:rPr lang="pl-PL" altLang="pl-PL" sz="1800" b="1" dirty="0" smtClean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X</a:t>
              </a:r>
              <a:endParaRPr lang="pl-PL" altLang="pl-PL" sz="1800" b="1" baseline="-25000" dirty="0" smtClean="0">
                <a:solidFill>
                  <a:srgbClr val="FFFF00"/>
                </a:solidFill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45091" name="Text Box 24"/>
            <p:cNvSpPr txBox="1">
              <a:spLocks noChangeArrowheads="1"/>
            </p:cNvSpPr>
            <p:nvPr/>
          </p:nvSpPr>
          <p:spPr bwMode="auto">
            <a:xfrm>
              <a:off x="3379" y="1389"/>
              <a:ext cx="2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l-PL" altLang="pl-PL" sz="1800" dirty="0" smtClean="0">
                  <a:solidFill>
                    <a:srgbClr val="EAEAEA"/>
                  </a:solidFill>
                  <a:latin typeface="Arial Unicode MS" pitchFamily="34" charset="-128"/>
                  <a:cs typeface="Calibri" panose="020F0502020204030204" pitchFamily="34" charset="0"/>
                </a:rPr>
                <a:t>+1</a:t>
              </a:r>
              <a:endParaRPr lang="pl-PL" altLang="pl-PL" sz="1800" baseline="-25000" dirty="0" smtClean="0">
                <a:solidFill>
                  <a:srgbClr val="EAEAEA"/>
                </a:solidFill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45092" name="Text Box 25"/>
            <p:cNvSpPr txBox="1">
              <a:spLocks noChangeArrowheads="1"/>
            </p:cNvSpPr>
            <p:nvPr/>
          </p:nvSpPr>
          <p:spPr bwMode="auto">
            <a:xfrm>
              <a:off x="2381" y="2478"/>
              <a:ext cx="2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l-PL" altLang="pl-PL" sz="1800" dirty="0" smtClean="0">
                  <a:solidFill>
                    <a:srgbClr val="EAEAEA"/>
                  </a:solidFill>
                  <a:latin typeface="Symbol" pitchFamily="18" charset="2"/>
                  <a:cs typeface="Calibri" panose="020F0502020204030204" pitchFamily="34" charset="0"/>
                </a:rPr>
                <a:t>-</a:t>
              </a:r>
              <a:r>
                <a:rPr lang="pl-PL" altLang="pl-PL" sz="1800" dirty="0" smtClean="0">
                  <a:solidFill>
                    <a:srgbClr val="EAEAEA"/>
                  </a:solidFill>
                  <a:latin typeface="Arial Unicode MS" pitchFamily="34" charset="-128"/>
                  <a:cs typeface="Calibri" panose="020F0502020204030204" pitchFamily="34" charset="0"/>
                </a:rPr>
                <a:t>1</a:t>
              </a:r>
              <a:endParaRPr lang="pl-PL" altLang="pl-PL" sz="1800" baseline="-25000" dirty="0" smtClean="0">
                <a:solidFill>
                  <a:srgbClr val="EAEAEA"/>
                </a:solidFill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45093" name="Text Box 26"/>
            <p:cNvSpPr txBox="1">
              <a:spLocks noChangeArrowheads="1"/>
            </p:cNvSpPr>
            <p:nvPr/>
          </p:nvSpPr>
          <p:spPr bwMode="auto">
            <a:xfrm>
              <a:off x="2200" y="1434"/>
              <a:ext cx="2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l-PL" altLang="pl-PL" sz="1800" dirty="0" smtClean="0">
                  <a:solidFill>
                    <a:srgbClr val="EAEAEA"/>
                  </a:solidFill>
                  <a:latin typeface="Arial Unicode MS" pitchFamily="34" charset="-128"/>
                  <a:cs typeface="Calibri" panose="020F0502020204030204" pitchFamily="34" charset="0"/>
                </a:rPr>
                <a:t>+1</a:t>
              </a:r>
              <a:endParaRPr lang="pl-PL" altLang="pl-PL" sz="1800" baseline="-25000" dirty="0" smtClean="0">
                <a:solidFill>
                  <a:srgbClr val="EAEAEA"/>
                </a:solidFill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45094" name="Text Box 27"/>
            <p:cNvSpPr txBox="1">
              <a:spLocks noChangeArrowheads="1"/>
            </p:cNvSpPr>
            <p:nvPr/>
          </p:nvSpPr>
          <p:spPr bwMode="auto">
            <a:xfrm>
              <a:off x="2200" y="1797"/>
              <a:ext cx="2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pl-PL" sz="1800" dirty="0" smtClean="0">
                  <a:solidFill>
                    <a:srgbClr val="EAEAEA"/>
                  </a:solidFill>
                  <a:latin typeface="Symbol" pitchFamily="18" charset="2"/>
                  <a:cs typeface="Calibri" panose="020F0502020204030204" pitchFamily="34" charset="0"/>
                </a:rPr>
                <a:t>-</a:t>
              </a:r>
              <a:r>
                <a:rPr lang="pl-PL" altLang="pl-PL" sz="1800" dirty="0" smtClean="0">
                  <a:solidFill>
                    <a:srgbClr val="EAEAEA"/>
                  </a:solidFill>
                  <a:latin typeface="Arial Unicode MS" pitchFamily="34" charset="-128"/>
                  <a:cs typeface="Calibri" panose="020F0502020204030204" pitchFamily="34" charset="0"/>
                </a:rPr>
                <a:t>1</a:t>
              </a:r>
              <a:endParaRPr lang="pl-PL" altLang="pl-PL" sz="1800" baseline="-25000" dirty="0" smtClean="0">
                <a:solidFill>
                  <a:srgbClr val="EAEAEA"/>
                </a:solidFill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45095" name="Text Box 28"/>
            <p:cNvSpPr txBox="1">
              <a:spLocks noChangeArrowheads="1"/>
            </p:cNvSpPr>
            <p:nvPr/>
          </p:nvSpPr>
          <p:spPr bwMode="auto">
            <a:xfrm>
              <a:off x="2699" y="935"/>
              <a:ext cx="90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l-PL" altLang="pl-PL" sz="1800" dirty="0" smtClean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s</a:t>
              </a:r>
              <a:r>
                <a:rPr lang="pl-PL" altLang="pl-PL" sz="1800" dirty="0" smtClean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(</a:t>
              </a:r>
              <a:r>
                <a:rPr lang="en-US" altLang="pl-PL" dirty="0" smtClean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b</a:t>
              </a:r>
              <a:r>
                <a:rPr lang="en-US" altLang="pl-PL" sz="1800" dirty="0" smtClean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y</a:t>
              </a:r>
              <a:r>
                <a:rPr lang="pl-PL" altLang="pl-PL" sz="1800" dirty="0" smtClean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+</a:t>
              </a:r>
              <a:r>
                <a:rPr lang="en-US" altLang="pl-PL" sz="1800" i="1" dirty="0" smtClean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q</a:t>
              </a:r>
              <a:r>
                <a:rPr lang="en-US" altLang="pl-PL" sz="1800" baseline="-25000" dirty="0" smtClean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1</a:t>
              </a:r>
              <a:r>
                <a:rPr lang="pl-PL" altLang="pl-PL" sz="1800" dirty="0" smtClean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45096" name="Text Box 29"/>
            <p:cNvSpPr txBox="1">
              <a:spLocks noChangeArrowheads="1"/>
            </p:cNvSpPr>
            <p:nvPr/>
          </p:nvSpPr>
          <p:spPr bwMode="auto">
            <a:xfrm>
              <a:off x="2562" y="1525"/>
              <a:ext cx="90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l-PL" altLang="pl-PL" sz="1800" dirty="0" smtClean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s</a:t>
              </a:r>
              <a:r>
                <a:rPr lang="pl-PL" altLang="pl-PL" sz="1800" dirty="0" smtClean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(</a:t>
              </a:r>
              <a:r>
                <a:rPr lang="en-US" altLang="pl-PL" dirty="0" smtClean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b</a:t>
              </a:r>
              <a:r>
                <a:rPr lang="en-US" altLang="pl-PL" sz="1800" dirty="0" smtClean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y</a:t>
              </a:r>
              <a:r>
                <a:rPr lang="pl-PL" altLang="pl-PL" sz="1800" dirty="0" smtClean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+</a:t>
              </a:r>
              <a:r>
                <a:rPr lang="en-US" altLang="pl-PL" sz="1800" i="1" dirty="0" smtClean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q</a:t>
              </a:r>
              <a:r>
                <a:rPr lang="en-US" altLang="pl-PL" sz="1800" baseline="-25000" dirty="0" smtClean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2</a:t>
              </a:r>
              <a:r>
                <a:rPr lang="pl-PL" altLang="pl-PL" sz="1800" dirty="0" smtClean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45097" name="Oval 30"/>
            <p:cNvSpPr>
              <a:spLocks noChangeArrowheads="1"/>
            </p:cNvSpPr>
            <p:nvPr/>
          </p:nvSpPr>
          <p:spPr bwMode="auto">
            <a:xfrm>
              <a:off x="2744" y="2296"/>
              <a:ext cx="317" cy="31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pl-PL" alt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98" name="Oval 31"/>
            <p:cNvSpPr>
              <a:spLocks noChangeArrowheads="1"/>
            </p:cNvSpPr>
            <p:nvPr/>
          </p:nvSpPr>
          <p:spPr bwMode="auto">
            <a:xfrm>
              <a:off x="2744" y="2795"/>
              <a:ext cx="317" cy="31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pl-PL" alt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99" name="Line 32"/>
            <p:cNvSpPr>
              <a:spLocks noChangeShapeType="1"/>
            </p:cNvSpPr>
            <p:nvPr/>
          </p:nvSpPr>
          <p:spPr bwMode="auto">
            <a:xfrm>
              <a:off x="1882" y="2115"/>
              <a:ext cx="862" cy="3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100" name="Line 33"/>
            <p:cNvSpPr>
              <a:spLocks noChangeShapeType="1"/>
            </p:cNvSpPr>
            <p:nvPr/>
          </p:nvSpPr>
          <p:spPr bwMode="auto">
            <a:xfrm>
              <a:off x="1837" y="2160"/>
              <a:ext cx="907" cy="7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101" name="Line 34"/>
            <p:cNvSpPr>
              <a:spLocks noChangeShapeType="1"/>
            </p:cNvSpPr>
            <p:nvPr/>
          </p:nvSpPr>
          <p:spPr bwMode="auto">
            <a:xfrm flipV="1">
              <a:off x="3061" y="2069"/>
              <a:ext cx="862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102" name="Line 35"/>
            <p:cNvSpPr>
              <a:spLocks noChangeShapeType="1"/>
            </p:cNvSpPr>
            <p:nvPr/>
          </p:nvSpPr>
          <p:spPr bwMode="auto">
            <a:xfrm flipV="1">
              <a:off x="3061" y="2115"/>
              <a:ext cx="908" cy="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oval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103" name="Text Box 36"/>
            <p:cNvSpPr txBox="1">
              <a:spLocks noChangeArrowheads="1"/>
            </p:cNvSpPr>
            <p:nvPr/>
          </p:nvSpPr>
          <p:spPr bwMode="auto">
            <a:xfrm>
              <a:off x="2290" y="2069"/>
              <a:ext cx="2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l-PL" altLang="pl-PL" sz="1800" dirty="0" smtClean="0">
                  <a:solidFill>
                    <a:srgbClr val="EAEAEA"/>
                  </a:solidFill>
                  <a:latin typeface="Arial Unicode MS" pitchFamily="34" charset="-128"/>
                  <a:cs typeface="Calibri" panose="020F0502020204030204" pitchFamily="34" charset="0"/>
                </a:rPr>
                <a:t>+1</a:t>
              </a:r>
              <a:endParaRPr lang="pl-PL" altLang="pl-PL" sz="1800" baseline="-25000" dirty="0" smtClean="0">
                <a:solidFill>
                  <a:srgbClr val="EAEAEA"/>
                </a:solidFill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45104" name="Text Box 37"/>
            <p:cNvSpPr txBox="1">
              <a:spLocks noChangeArrowheads="1"/>
            </p:cNvSpPr>
            <p:nvPr/>
          </p:nvSpPr>
          <p:spPr bwMode="auto">
            <a:xfrm>
              <a:off x="3379" y="1752"/>
              <a:ext cx="2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l-PL" altLang="pl-PL" sz="1800" dirty="0" smtClean="0">
                  <a:solidFill>
                    <a:srgbClr val="EAEAEA"/>
                  </a:solidFill>
                  <a:latin typeface="Arial Unicode MS" pitchFamily="34" charset="-128"/>
                  <a:cs typeface="Calibri" panose="020F0502020204030204" pitchFamily="34" charset="0"/>
                </a:rPr>
                <a:t>+1</a:t>
              </a:r>
              <a:endParaRPr lang="pl-PL" altLang="pl-PL" sz="1800" baseline="-25000" dirty="0" smtClean="0">
                <a:solidFill>
                  <a:srgbClr val="EAEAEA"/>
                </a:solidFill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45105" name="Text Box 38"/>
            <p:cNvSpPr txBox="1">
              <a:spLocks noChangeArrowheads="1"/>
            </p:cNvSpPr>
            <p:nvPr/>
          </p:nvSpPr>
          <p:spPr bwMode="auto">
            <a:xfrm>
              <a:off x="3379" y="2024"/>
              <a:ext cx="2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l-PL" altLang="pl-PL" sz="1800" dirty="0" smtClean="0">
                  <a:solidFill>
                    <a:srgbClr val="EAEAEA"/>
                  </a:solidFill>
                  <a:latin typeface="Arial Unicode MS" pitchFamily="34" charset="-128"/>
                  <a:cs typeface="Calibri" panose="020F0502020204030204" pitchFamily="34" charset="0"/>
                </a:rPr>
                <a:t>+1</a:t>
              </a:r>
              <a:endParaRPr lang="pl-PL" altLang="pl-PL" sz="1800" baseline="-25000" dirty="0" smtClean="0">
                <a:solidFill>
                  <a:srgbClr val="EAEAEA"/>
                </a:solidFill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45106" name="Text Box 39"/>
            <p:cNvSpPr txBox="1">
              <a:spLocks noChangeArrowheads="1"/>
            </p:cNvSpPr>
            <p:nvPr/>
          </p:nvSpPr>
          <p:spPr bwMode="auto">
            <a:xfrm>
              <a:off x="3379" y="2251"/>
              <a:ext cx="27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l-PL" altLang="pl-PL" sz="1800" dirty="0" smtClean="0">
                  <a:solidFill>
                    <a:srgbClr val="EAEAEA"/>
                  </a:solidFill>
                  <a:latin typeface="Arial Unicode MS" pitchFamily="34" charset="-128"/>
                  <a:cs typeface="Calibri" panose="020F0502020204030204" pitchFamily="34" charset="0"/>
                </a:rPr>
                <a:t>+1</a:t>
              </a:r>
              <a:endParaRPr lang="pl-PL" altLang="pl-PL" sz="1800" baseline="-25000" dirty="0" smtClean="0">
                <a:solidFill>
                  <a:srgbClr val="EAEAEA"/>
                </a:solidFill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  <p:sp>
          <p:nvSpPr>
            <p:cNvPr id="45107" name="Text Box 40"/>
            <p:cNvSpPr txBox="1">
              <a:spLocks noChangeArrowheads="1"/>
            </p:cNvSpPr>
            <p:nvPr/>
          </p:nvSpPr>
          <p:spPr bwMode="auto">
            <a:xfrm>
              <a:off x="2653" y="3113"/>
              <a:ext cx="90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ctr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pl-PL" altLang="pl-PL" sz="1800" dirty="0" smtClean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s</a:t>
              </a:r>
              <a:r>
                <a:rPr lang="pl-PL" altLang="pl-PL" sz="1800" dirty="0" smtClean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(</a:t>
              </a:r>
              <a:r>
                <a:rPr lang="en-US" altLang="pl-PL" sz="1800" dirty="0" smtClean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b</a:t>
              </a:r>
              <a:r>
                <a:rPr lang="en-US" altLang="pl-PL" sz="1800" dirty="0" smtClean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y</a:t>
              </a:r>
              <a:r>
                <a:rPr lang="pl-PL" altLang="pl-PL" sz="1800" dirty="0" smtClean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+</a:t>
              </a:r>
              <a:r>
                <a:rPr lang="en-US" altLang="pl-PL" sz="1800" i="1" dirty="0" smtClean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q</a:t>
              </a:r>
              <a:r>
                <a:rPr lang="en-US" altLang="pl-PL" sz="1800" baseline="-25000" dirty="0" smtClean="0">
                  <a:solidFill>
                    <a:srgbClr val="FFFF00"/>
                  </a:solidFill>
                  <a:latin typeface="Symbol" pitchFamily="18" charset="2"/>
                  <a:cs typeface="Calibri" panose="020F0502020204030204" pitchFamily="34" charset="0"/>
                </a:rPr>
                <a:t>4</a:t>
              </a:r>
              <a:r>
                <a:rPr lang="pl-PL" altLang="pl-PL" sz="1800" dirty="0" smtClean="0">
                  <a:solidFill>
                    <a:srgbClr val="FFFF00"/>
                  </a:solidFill>
                  <a:latin typeface="Arial Unicode MS" pitchFamily="34" charset="-128"/>
                  <a:cs typeface="Calibri" panose="020F0502020204030204" pitchFamily="34" charset="0"/>
                </a:rPr>
                <a:t>)</a:t>
              </a:r>
              <a:endParaRPr lang="pl-PL" altLang="pl-PL" sz="1800" baseline="-25000" dirty="0" smtClean="0">
                <a:solidFill>
                  <a:srgbClr val="FFFF00"/>
                </a:solidFill>
                <a:latin typeface="Arial Unicode MS" pitchFamily="34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45062" name="Rectangle 41"/>
          <p:cNvSpPr>
            <a:spLocks noChangeArrowheads="1"/>
          </p:cNvSpPr>
          <p:nvPr/>
        </p:nvSpPr>
        <p:spPr bwMode="auto">
          <a:xfrm>
            <a:off x="6011863" y="5157788"/>
            <a:ext cx="28797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ctr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  <a:spcBef>
                <a:spcPct val="20000"/>
              </a:spcBef>
              <a:buClr>
                <a:srgbClr val="FFCC66"/>
              </a:buClr>
              <a:buSzPct val="115000"/>
            </a:pPr>
            <a:r>
              <a:rPr lang="en-US" alt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architecture for k=4 intervals, or </a:t>
            </a:r>
            <a:br>
              <a:rPr lang="en-US" alt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4-separable problems.</a:t>
            </a:r>
          </a:p>
        </p:txBody>
      </p:sp>
      <p:grpSp>
        <p:nvGrpSpPr>
          <p:cNvPr id="45063" name="Group 51"/>
          <p:cNvGrpSpPr>
            <a:grpSpLocks/>
          </p:cNvGrpSpPr>
          <p:nvPr/>
        </p:nvGrpSpPr>
        <p:grpSpPr bwMode="auto">
          <a:xfrm>
            <a:off x="6450013" y="3119438"/>
            <a:ext cx="1911350" cy="379412"/>
            <a:chOff x="4556" y="1754"/>
            <a:chExt cx="1204" cy="239"/>
          </a:xfrm>
        </p:grpSpPr>
        <p:sp>
          <p:nvSpPr>
            <p:cNvPr id="45064" name="Line 42"/>
            <p:cNvSpPr>
              <a:spLocks noChangeShapeType="1"/>
            </p:cNvSpPr>
            <p:nvPr/>
          </p:nvSpPr>
          <p:spPr bwMode="auto">
            <a:xfrm>
              <a:off x="4556" y="1991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65" name="Line 43"/>
            <p:cNvSpPr>
              <a:spLocks noChangeShapeType="1"/>
            </p:cNvSpPr>
            <p:nvPr/>
          </p:nvSpPr>
          <p:spPr bwMode="auto">
            <a:xfrm flipH="1" flipV="1">
              <a:off x="4839" y="1775"/>
              <a:ext cx="3" cy="2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66" name="Line 44"/>
            <p:cNvSpPr>
              <a:spLocks noChangeShapeType="1"/>
            </p:cNvSpPr>
            <p:nvPr/>
          </p:nvSpPr>
          <p:spPr bwMode="auto">
            <a:xfrm>
              <a:off x="4838" y="176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67" name="Line 45"/>
            <p:cNvSpPr>
              <a:spLocks noChangeShapeType="1"/>
            </p:cNvSpPr>
            <p:nvPr/>
          </p:nvSpPr>
          <p:spPr bwMode="auto">
            <a:xfrm>
              <a:off x="5134" y="1980"/>
              <a:ext cx="2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68" name="Line 46"/>
            <p:cNvSpPr>
              <a:spLocks noChangeShapeType="1"/>
            </p:cNvSpPr>
            <p:nvPr/>
          </p:nvSpPr>
          <p:spPr bwMode="auto">
            <a:xfrm flipH="1" flipV="1">
              <a:off x="5126" y="1764"/>
              <a:ext cx="3" cy="2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69" name="Line 47"/>
            <p:cNvSpPr>
              <a:spLocks noChangeShapeType="1"/>
            </p:cNvSpPr>
            <p:nvPr/>
          </p:nvSpPr>
          <p:spPr bwMode="auto">
            <a:xfrm flipH="1" flipV="1">
              <a:off x="5345" y="1756"/>
              <a:ext cx="3" cy="2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70" name="Line 48"/>
            <p:cNvSpPr>
              <a:spLocks noChangeShapeType="1"/>
            </p:cNvSpPr>
            <p:nvPr/>
          </p:nvSpPr>
          <p:spPr bwMode="auto">
            <a:xfrm flipH="1" flipV="1">
              <a:off x="5551" y="1754"/>
              <a:ext cx="3" cy="2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71" name="Line 49"/>
            <p:cNvSpPr>
              <a:spLocks noChangeShapeType="1"/>
            </p:cNvSpPr>
            <p:nvPr/>
          </p:nvSpPr>
          <p:spPr bwMode="auto">
            <a:xfrm>
              <a:off x="5339" y="1756"/>
              <a:ext cx="2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072" name="Line 50"/>
            <p:cNvSpPr>
              <a:spLocks noChangeShapeType="1"/>
            </p:cNvSpPr>
            <p:nvPr/>
          </p:nvSpPr>
          <p:spPr bwMode="auto">
            <a:xfrm>
              <a:off x="5546" y="1972"/>
              <a:ext cx="2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l-PL" dirty="0" smtClean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763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55600"/>
            <a:ext cx="7772400" cy="774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Discovering the wheel</a:t>
            </a: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39749" y="1321358"/>
            <a:ext cx="8424863" cy="5113337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sz="2400" dirty="0" smtClean="0">
                <a:cs typeface="Calibri" panose="020F0502020204030204" pitchFamily="34" charset="0"/>
              </a:rPr>
              <a:t>1990-95 - before the Internet and repositories of papers … 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</a:pPr>
            <a:endParaRPr lang="en-US" sz="1200" dirty="0" smtClean="0">
              <a:cs typeface="Calibri" panose="020F0502020204030204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sz="2400" dirty="0" smtClean="0">
                <a:cs typeface="Calibri" panose="020F0502020204030204" pitchFamily="34" charset="0"/>
              </a:rPr>
              <a:t>RBF discovery: </a:t>
            </a:r>
            <a:br>
              <a:rPr lang="en-US" sz="2400" dirty="0" smtClean="0">
                <a:cs typeface="Calibri" panose="020F0502020204030204" pitchFamily="34" charset="0"/>
              </a:rPr>
            </a:br>
            <a:r>
              <a:rPr lang="en-US" sz="2400" dirty="0" err="1" smtClean="0">
                <a:cs typeface="Calibri" panose="020F0502020204030204" pitchFamily="34" charset="0"/>
              </a:rPr>
              <a:t>Broomhead</a:t>
            </a:r>
            <a:r>
              <a:rPr lang="en-US" sz="2400" dirty="0" smtClean="0">
                <a:cs typeface="Calibri" panose="020F0502020204030204" pitchFamily="34" charset="0"/>
              </a:rPr>
              <a:t> &amp; Lowe (</a:t>
            </a:r>
            <a:r>
              <a:rPr lang="en-US" sz="2400" dirty="0">
                <a:cs typeface="Calibri" panose="020F0502020204030204" pitchFamily="34" charset="0"/>
              </a:rPr>
              <a:t>1988</a:t>
            </a:r>
            <a:r>
              <a:rPr lang="en-US" sz="2400" dirty="0" smtClean="0">
                <a:cs typeface="Calibri" panose="020F0502020204030204" pitchFamily="34" charset="0"/>
              </a:rPr>
              <a:t>), Multivariable </a:t>
            </a:r>
            <a:r>
              <a:rPr lang="en-US" sz="2400" dirty="0">
                <a:cs typeface="Calibri" panose="020F0502020204030204" pitchFamily="34" charset="0"/>
              </a:rPr>
              <a:t>functional interpolation and adaptive </a:t>
            </a:r>
            <a:r>
              <a:rPr lang="en-US" sz="2400" dirty="0" smtClean="0">
                <a:cs typeface="Calibri" panose="020F0502020204030204" pitchFamily="34" charset="0"/>
              </a:rPr>
              <a:t>networks. </a:t>
            </a:r>
            <a:r>
              <a:rPr lang="en-US" sz="2400" dirty="0">
                <a:cs typeface="Calibri" panose="020F0502020204030204" pitchFamily="34" charset="0"/>
              </a:rPr>
              <a:t>Complex </a:t>
            </a:r>
            <a:r>
              <a:rPr lang="en-US" sz="2400" dirty="0" smtClean="0">
                <a:cs typeface="Calibri" panose="020F0502020204030204" pitchFamily="34" charset="0"/>
              </a:rPr>
              <a:t>Systems </a:t>
            </a:r>
            <a:r>
              <a:rPr lang="en-US" sz="2400" dirty="0">
                <a:cs typeface="Calibri" panose="020F0502020204030204" pitchFamily="34" charset="0"/>
              </a:rPr>
              <a:t>2: 321–355.</a:t>
            </a:r>
          </a:p>
          <a:p>
            <a:pPr marL="0" indent="0" eaLnBrk="1" hangingPunct="1">
              <a:buFontTx/>
              <a:buNone/>
            </a:pPr>
            <a:r>
              <a:rPr lang="en-US" sz="2400" dirty="0">
                <a:cs typeface="Calibri" panose="020F0502020204030204" pitchFamily="34" charset="0"/>
              </a:rPr>
              <a:t>Duch W (1994) Floating Gaussian Mapping: a new model of adaptive </a:t>
            </a:r>
            <a:r>
              <a:rPr lang="en-US" sz="2400" dirty="0" smtClean="0">
                <a:cs typeface="Calibri" panose="020F0502020204030204" pitchFamily="34" charset="0"/>
              </a:rPr>
              <a:t>systems. Neural </a:t>
            </a:r>
            <a:r>
              <a:rPr lang="en-US" sz="2400" dirty="0">
                <a:cs typeface="Calibri" panose="020F0502020204030204" pitchFamily="34" charset="0"/>
              </a:rPr>
              <a:t>Network World </a:t>
            </a:r>
            <a:r>
              <a:rPr lang="en-US" sz="2400" dirty="0" smtClean="0">
                <a:cs typeface="Calibri" panose="020F0502020204030204" pitchFamily="34" charset="0"/>
              </a:rPr>
              <a:t>4:645-654</a:t>
            </a:r>
          </a:p>
          <a:p>
            <a:pPr marL="0" indent="0" eaLnBrk="1" hangingPunct="1">
              <a:buFontTx/>
              <a:buNone/>
            </a:pPr>
            <a:endParaRPr lang="en-US" sz="2400" dirty="0">
              <a:cs typeface="Calibri" panose="020F0502020204030204" pitchFamily="34" charset="0"/>
            </a:endParaRPr>
          </a:p>
          <a:p>
            <a:pPr marL="0" indent="0" eaLnBrk="1" hangingPunct="1">
              <a:buFontTx/>
              <a:buNone/>
            </a:pPr>
            <a:r>
              <a:rPr lang="en-US" sz="2400" dirty="0" smtClean="0">
                <a:cs typeface="Calibri" panose="020F0502020204030204" pitchFamily="34" charset="0"/>
              </a:rPr>
              <a:t>MDS</a:t>
            </a:r>
            <a:r>
              <a:rPr lang="en-US" sz="2400" dirty="0">
                <a:cs typeface="Calibri" panose="020F0502020204030204" pitchFamily="34" charset="0"/>
              </a:rPr>
              <a:t>: </a:t>
            </a:r>
            <a:r>
              <a:rPr lang="en-US" sz="2400" dirty="0" err="1">
                <a:cs typeface="Calibri" panose="020F0502020204030204" pitchFamily="34" charset="0"/>
              </a:rPr>
              <a:t>Torgerson</a:t>
            </a:r>
            <a:r>
              <a:rPr lang="en-US" sz="2400" dirty="0">
                <a:cs typeface="Calibri" panose="020F0502020204030204" pitchFamily="34" charset="0"/>
              </a:rPr>
              <a:t> (1958), </a:t>
            </a:r>
            <a:r>
              <a:rPr lang="en-US" sz="2400" dirty="0" err="1" smtClean="0">
                <a:cs typeface="Calibri" panose="020F0502020204030204" pitchFamily="34" charset="0"/>
              </a:rPr>
              <a:t>Sammon</a:t>
            </a:r>
            <a:r>
              <a:rPr lang="en-US" sz="2400" dirty="0" smtClean="0">
                <a:cs typeface="Calibri" panose="020F0502020204030204" pitchFamily="34" charset="0"/>
              </a:rPr>
              <a:t> 1969. </a:t>
            </a:r>
          </a:p>
          <a:p>
            <a:pPr marL="0" indent="0" eaLnBrk="1" hangingPunct="1">
              <a:buFontTx/>
              <a:buNone/>
            </a:pPr>
            <a:r>
              <a:rPr lang="en-US" sz="2400" dirty="0">
                <a:cs typeface="Calibri" panose="020F0502020204030204" pitchFamily="34" charset="0"/>
              </a:rPr>
              <a:t>Duch W (1995) Quantitative measures for the self-organized topographical mapping. </a:t>
            </a:r>
            <a:r>
              <a:rPr lang="en-US" sz="2400" dirty="0" smtClean="0">
                <a:cs typeface="Calibri" panose="020F0502020204030204" pitchFamily="34" charset="0"/>
              </a:rPr>
              <a:t> Open </a:t>
            </a:r>
            <a:r>
              <a:rPr lang="en-US" sz="2400" dirty="0">
                <a:cs typeface="Calibri" panose="020F0502020204030204" pitchFamily="34" charset="0"/>
              </a:rPr>
              <a:t>Systems and Information Dynamics </a:t>
            </a:r>
            <a:r>
              <a:rPr lang="en-US" sz="2400" dirty="0" smtClean="0">
                <a:cs typeface="Calibri" panose="020F0502020204030204" pitchFamily="34" charset="0"/>
              </a:rPr>
              <a:t>2:295-302  (a set of 3</a:t>
            </a:r>
            <a:r>
              <a:rPr lang="en-US" sz="2400" baseline="30000" dirty="0" smtClean="0">
                <a:cs typeface="Calibri" panose="020F0502020204030204" pitchFamily="34" charset="0"/>
              </a:rPr>
              <a:t>rd</a:t>
            </a:r>
            <a:r>
              <a:rPr lang="en-US" sz="2400" dirty="0" smtClean="0">
                <a:cs typeface="Calibri" panose="020F0502020204030204" pitchFamily="34" charset="0"/>
              </a:rPr>
              <a:t> order equation instead of minimization). 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39750" y="1957388"/>
            <a:ext cx="8424863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58775" indent="-358775">
              <a:spcBef>
                <a:spcPts val="600"/>
              </a:spcBef>
            </a:pPr>
            <a:endParaRPr lang="en-US" sz="2200" dirty="0" smtClean="0">
              <a:solidFill>
                <a:srgbClr val="EAEAE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41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QPC, Projection Pursuit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196975"/>
            <a:ext cx="8208963" cy="5400675"/>
          </a:xfrm>
        </p:spPr>
        <p:txBody>
          <a:bodyPr lIns="92075" tIns="46038" rIns="92075" bIns="46038"/>
          <a:lstStyle/>
          <a:p>
            <a:pPr marL="419100" indent="-419100" eaLnBrk="1" hangingPunct="1">
              <a:buFontTx/>
              <a:buNone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What is needed to learn data with complex logic?</a:t>
            </a:r>
          </a:p>
          <a:p>
            <a:pPr marL="419100" indent="-419100" eaLnBrk="1" hangingPunct="1"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cluster non-local areas in the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space, use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W</a:t>
            </a:r>
            <a:r>
              <a:rPr lang="en-US" sz="2000" b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X</a:t>
            </a:r>
          </a:p>
          <a:p>
            <a:pPr marL="419100" indent="-419100" eaLnBrk="1" hangingPunct="1"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capture local clusters after transformation, use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G(W</a:t>
            </a:r>
            <a:r>
              <a:rPr lang="en-US" sz="2000" b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X-</a:t>
            </a:r>
            <a:r>
              <a:rPr lang="en-US" sz="2000" dirty="0" smtClean="0">
                <a:solidFill>
                  <a:srgbClr val="FFFF00"/>
                </a:solidFill>
                <a:latin typeface="Symbol" pitchFamily="18" charset="2"/>
                <a:cs typeface="Calibri" pitchFamily="34" charset="0"/>
              </a:rPr>
              <a:t>q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 </a:t>
            </a:r>
            <a:endParaRPr lang="en-US" sz="1200" dirty="0" smtClean="0">
              <a:latin typeface="Calibri" pitchFamily="34" charset="0"/>
              <a:cs typeface="Calibri" pitchFamily="34" charset="0"/>
            </a:endParaRPr>
          </a:p>
          <a:p>
            <a:pPr marL="419100" indent="-419100" eaLnBrk="1" hangingPunct="1">
              <a:buFontTx/>
              <a:buNone/>
              <a:defRPr/>
            </a:pP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SVMs fail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because the number of directions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W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that should be </a:t>
            </a:r>
          </a:p>
          <a:p>
            <a:pPr marL="419100" indent="-419100" eaLnBrk="1" hangingPunct="1">
              <a:buFontTx/>
              <a:buNone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considered grows exponentially with the size of the problem </a:t>
            </a:r>
            <a:r>
              <a:rPr lang="en-US" sz="20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200" dirty="0" smtClean="0">
              <a:latin typeface="Calibri" pitchFamily="34" charset="0"/>
              <a:cs typeface="Calibri" pitchFamily="34" charset="0"/>
            </a:endParaRPr>
          </a:p>
          <a:p>
            <a:pPr marL="419100" indent="-419100" eaLnBrk="1" hangingPunct="1">
              <a:buFontTx/>
              <a:buNone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What will solve it? Projected clusters! 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endParaRPr lang="en-US" sz="1200" dirty="0" smtClean="0">
              <a:latin typeface="Calibri" pitchFamily="34" charset="0"/>
              <a:cs typeface="Calibri" pitchFamily="34" charset="0"/>
            </a:endParaRPr>
          </a:p>
          <a:p>
            <a:pPr marL="419100" indent="-419100" eaLnBrk="1" hangingPunct="1">
              <a:buFontTx/>
              <a:buAutoNum type="arabicPeriod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A class of constructive neural network solution with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G(W</a:t>
            </a:r>
            <a:r>
              <a:rPr lang="en-US" sz="2000" b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X-</a:t>
            </a:r>
            <a:r>
              <a:rPr lang="en-US" sz="2000" dirty="0" smtClean="0">
                <a:solidFill>
                  <a:srgbClr val="FFFF00"/>
                </a:solidFill>
                <a:latin typeface="Symbol" pitchFamily="18" charset="2"/>
                <a:cs typeface="Calibri" pitchFamily="34" charset="0"/>
              </a:rPr>
              <a:t>q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sz="2000" dirty="0" smtClean="0">
                <a:solidFill>
                  <a:srgbClr val="F8F8F8"/>
                </a:solidFill>
                <a:latin typeface="Calibri" pitchFamily="34" charset="0"/>
                <a:cs typeface="Calibri" pitchFamily="34" charset="0"/>
              </a:rPr>
              <a:t> functions combining non-local/local projections, with special training algorithms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419100" indent="-419100" eaLnBrk="1" hangingPunct="1">
              <a:buFontTx/>
              <a:buAutoNum type="arabicPeriod"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Maximize the leave-one-out error after projection: take some localized function </a:t>
            </a:r>
            <a:r>
              <a:rPr lang="en-US" sz="20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count in a soft way cases from the same class as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sz="2000" i="1" baseline="-25000" dirty="0" err="1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419100" indent="-419100" eaLnBrk="1" hangingPunct="1">
              <a:buFontTx/>
              <a:buNone/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419100" indent="-419100" eaLnBrk="1" hangingPunct="1">
              <a:buFontTx/>
              <a:buAutoNum type="arabicPeriod"/>
              <a:defRPr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Grouping  and separation; projection may be done directly to 1 or 2D for visualization, or higher D for dimensionality reduction, if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W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has 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d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columns.    </a:t>
            </a:r>
          </a:p>
        </p:txBody>
      </p:sp>
      <p:graphicFrame>
        <p:nvGraphicFramePr>
          <p:cNvPr id="44036" name="Object 4"/>
          <p:cNvGraphicFramePr>
            <a:graphicFrameLocks noChangeAspect="1"/>
          </p:cNvGraphicFramePr>
          <p:nvPr/>
        </p:nvGraphicFramePr>
        <p:xfrm>
          <a:off x="936625" y="4897438"/>
          <a:ext cx="7748588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95" name="Equation" r:id="rId4" imgW="3962400" imgH="508000" progId="Equation.DSMT4">
                  <p:embed/>
                </p:oleObj>
              </mc:Choice>
              <mc:Fallback>
                <p:oleObj name="Equation" r:id="rId4" imgW="39624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6625" y="4897438"/>
                        <a:ext cx="7748588" cy="99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182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Parity n=9</a:t>
            </a:r>
          </a:p>
        </p:txBody>
      </p:sp>
      <p:pic>
        <p:nvPicPr>
          <p:cNvPr id="7" name="Obraz 6" descr="outpu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1884363"/>
            <a:ext cx="585946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pole tekstowe 7"/>
          <p:cNvSpPr txBox="1">
            <a:spLocks noChangeArrowheads="1"/>
          </p:cNvSpPr>
          <p:nvPr/>
        </p:nvSpPr>
        <p:spPr bwMode="auto">
          <a:xfrm>
            <a:off x="568325" y="1311275"/>
            <a:ext cx="8393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Simple gradient learning; QPC index shown below.</a:t>
            </a:r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25" y="969963"/>
            <a:ext cx="73247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74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Learning hard functions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800725"/>
            <a:ext cx="8208963" cy="796925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altLang="en-US" sz="2000" smtClean="0"/>
              <a:t>Training almost perfect for parity, with linear growth in the number of vectors for k-sep. solution created by the constructive neural algorithm.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314450"/>
            <a:ext cx="54864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1276350"/>
            <a:ext cx="55530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43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Real data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5800725"/>
            <a:ext cx="8208963" cy="796925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On simple data results are similar as from SVM (because they are almost optimal), but c3sep models are much simpler although only 3-sep. assumed.</a:t>
            </a: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333500"/>
            <a:ext cx="8610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4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971675"/>
            <a:ext cx="7337425" cy="349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72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09" y="2968028"/>
            <a:ext cx="7772400" cy="792163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marL="457200" indent="-457200">
              <a:defRPr/>
            </a:pPr>
            <a:r>
              <a:rPr lang="en-US" dirty="0" smtClean="0"/>
              <a:t>Frameworks for Machine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74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437438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Similarity-based framework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311275"/>
            <a:ext cx="8280400" cy="3140075"/>
          </a:xfrm>
        </p:spPr>
        <p:txBody>
          <a:bodyPr lIns="92075" tIns="46038" rIns="92075" bIns="46038"/>
          <a:lstStyle/>
          <a:p>
            <a:pPr marL="355600" indent="-35560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Search for good models requires a frameworks to build and evaluate them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  </a:t>
            </a:r>
          </a:p>
          <a:p>
            <a:pPr marL="355600" indent="-35560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p(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2000" baseline="-25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|X;M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posterior classification probability or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y(X;M)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approximators,</a:t>
            </a:r>
          </a:p>
          <a:p>
            <a:pPr marL="355600" indent="-35560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models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are parameterized in increasingly sophisticated way. </a:t>
            </a:r>
          </a:p>
          <a:p>
            <a:pPr marL="355600" indent="-355600" eaLnBrk="1" hangingPunct="1">
              <a:lnSpc>
                <a:spcPct val="80000"/>
              </a:lnSpc>
              <a:buNone/>
            </a:pPr>
            <a:r>
              <a:rPr lang="en-US" sz="2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Similarity-Based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Learning </a:t>
            </a:r>
            <a:r>
              <a:rPr lang="en-US" sz="2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SBL)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or S-B Methods provide such framework. </a:t>
            </a:r>
          </a:p>
          <a:p>
            <a:pPr marL="355600" indent="-355600" eaLnBrk="1" hangingPunct="1">
              <a:lnSpc>
                <a:spcPct val="80000"/>
              </a:lnSpc>
              <a:buFontTx/>
              <a:buNone/>
            </a:pPr>
            <a:endParaRPr lang="en-US" sz="1000" dirty="0" smtClean="0">
              <a:latin typeface="Calibri" pitchFamily="34" charset="0"/>
              <a:cs typeface="Calibri" pitchFamily="34" charset="0"/>
            </a:endParaRPr>
          </a:p>
          <a:p>
            <a:pPr marL="355600" indent="-35560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(Dis)similarity: </a:t>
            </a:r>
          </a:p>
          <a:p>
            <a:pPr marL="355600" indent="-355600" eaLnBrk="1" hangingPunct="1"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more general than feature-based description, </a:t>
            </a:r>
          </a:p>
          <a:p>
            <a:pPr marL="355600" indent="-355600" eaLnBrk="1" hangingPunct="1"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no need for vector spaces (structured objects), </a:t>
            </a:r>
          </a:p>
          <a:p>
            <a:pPr marL="355600" indent="-355600" eaLnBrk="1" hangingPunct="1"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more general than fuzzy approach (F-rules are reduced to P-rules), </a:t>
            </a:r>
          </a:p>
          <a:p>
            <a:pPr marL="355600" indent="-355600" eaLnBrk="1" hangingPunct="1"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includes nearest neighbor algorithms, MLPs, RBFs, separable function networks, SVMs, kernel methods, specialized kernels, and many others! 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04838" y="4591050"/>
            <a:ext cx="8377237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dirty="0">
                <a:latin typeface="Calibri" pitchFamily="34" charset="0"/>
                <a:cs typeface="Calibri" pitchFamily="34" charset="0"/>
              </a:rPr>
              <a:t>A systematic search (greedy,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beam), or evolutionary search </a:t>
            </a:r>
            <a:r>
              <a:rPr lang="en-US" dirty="0">
                <a:latin typeface="Calibri" pitchFamily="34" charset="0"/>
                <a:cs typeface="Calibri" pitchFamily="34" charset="0"/>
              </a:rPr>
              <a:t>in the space of all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SBL </a:t>
            </a:r>
            <a:r>
              <a:rPr lang="en-US" dirty="0">
                <a:latin typeface="Calibri" pitchFamily="34" charset="0"/>
                <a:cs typeface="Calibri" pitchFamily="34" charset="0"/>
              </a:rPr>
              <a:t>models is used to select optimal combination of parameters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&amp; </a:t>
            </a:r>
            <a:r>
              <a:rPr lang="en-US" dirty="0">
                <a:latin typeface="Calibri" pitchFamily="34" charset="0"/>
                <a:cs typeface="Calibri" pitchFamily="34" charset="0"/>
              </a:rPr>
              <a:t>procedures,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opening </a:t>
            </a:r>
            <a:r>
              <a:rPr lang="en-US" dirty="0">
                <a:latin typeface="Calibri" pitchFamily="34" charset="0"/>
                <a:cs typeface="Calibri" pitchFamily="34" charset="0"/>
              </a:rPr>
              <a:t>different types of optimization channels,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trying </a:t>
            </a:r>
            <a:r>
              <a:rPr lang="en-US" dirty="0">
                <a:latin typeface="Calibri" pitchFamily="34" charset="0"/>
                <a:cs typeface="Calibri" pitchFamily="34" charset="0"/>
              </a:rPr>
              <a:t>to discover appropriate bias for a given problem.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sz="120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1200" dirty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Result: 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several candidate models are created, </a:t>
            </a:r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already first very 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limited version </a:t>
            </a:r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gave best 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results in 7 out of 12 Stalog problems. </a:t>
            </a:r>
          </a:p>
        </p:txBody>
      </p:sp>
      <p:pic>
        <p:nvPicPr>
          <p:cNvPr id="1434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319088"/>
            <a:ext cx="8159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92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437438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SBM framework components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311275"/>
            <a:ext cx="8382000" cy="5183188"/>
          </a:xfrm>
        </p:spPr>
        <p:txBody>
          <a:bodyPr lIns="92075" tIns="46038" rIns="92075" bIns="46038"/>
          <a:lstStyle/>
          <a:p>
            <a:pPr marL="355600" indent="-355600" eaLnBrk="1" hangingPunct="1"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Pre-processing: objects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=&gt; features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X,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or (diss)similarities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D(O,O’)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 </a:t>
            </a:r>
          </a:p>
          <a:p>
            <a:pPr marL="355600" indent="-355600" eaLnBrk="1" hangingPunct="1"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Calculation of similarity between features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d(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sz="2000" baseline="-25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,y</a:t>
            </a:r>
            <a:r>
              <a:rPr lang="en-US" sz="2000" baseline="-25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and objects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D(X,Y)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355600" indent="-355600" eaLnBrk="1" hangingPunct="1"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Reference (or prototype) vector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selection/creation/optimization. </a:t>
            </a:r>
          </a:p>
          <a:p>
            <a:pPr marL="355600" indent="-355600" eaLnBrk="1" hangingPunct="1"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Weighted influence of reference vectors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G(D(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sz="2000" baseline="-25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,X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)), i=1..k.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355600" indent="-355600" eaLnBrk="1" hangingPunct="1"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Functions/procedures to estimate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p(C|X;M)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or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approximator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y(X;M).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 marL="355600" indent="-355600" eaLnBrk="1" hangingPunct="1"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Cost functions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E[D</a:t>
            </a:r>
            <a:r>
              <a:rPr lang="en-US" sz="2000" baseline="-25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;M]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various model selection/validation procedures. </a:t>
            </a:r>
          </a:p>
          <a:p>
            <a:pPr marL="355600" indent="-355600" eaLnBrk="1" hangingPunct="1"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Optimization procedures for the whole model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baseline="-25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355600" indent="-355600" eaLnBrk="1" hangingPunct="1"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Search control procedures to create more complex models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baseline="-25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a+1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marL="355600" indent="-355600" eaLnBrk="1" hangingPunct="1">
              <a:lnSpc>
                <a:spcPct val="80000"/>
              </a:lnSpc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Creation of ensembles of (global, local, competent) models.</a:t>
            </a:r>
          </a:p>
          <a:p>
            <a:pPr marL="355600" indent="-355600" eaLnBrk="1" hangingPunct="1">
              <a:lnSpc>
                <a:spcPct val="80000"/>
              </a:lnSpc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355600" indent="-355600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M={X(O), d(</a:t>
            </a:r>
            <a:r>
              <a:rPr lang="en-US" sz="2000" b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en-US" sz="2000" b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), D(</a:t>
            </a:r>
            <a:r>
              <a:rPr lang="en-US" sz="2000" b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en-US" sz="2000" b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), k, G(D), {R}, {p</a:t>
            </a:r>
            <a:r>
              <a:rPr lang="en-US" sz="2000" baseline="-25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(R)}, E[</a:t>
            </a:r>
            <a:r>
              <a:rPr lang="en-US" sz="2000" b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], K(</a:t>
            </a:r>
            <a:r>
              <a:rPr lang="en-US" sz="2000" b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), S(</a:t>
            </a:r>
            <a:r>
              <a:rPr lang="en-US" sz="2000" b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en-US" sz="2000" b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)}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where:</a:t>
            </a:r>
          </a:p>
          <a:p>
            <a:pPr marL="355600" indent="-355600" eaLnBrk="1" hangingPunct="1">
              <a:lnSpc>
                <a:spcPct val="80000"/>
              </a:lnSpc>
            </a:pP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S(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2000" baseline="-25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,C</a:t>
            </a:r>
            <a:r>
              <a:rPr lang="en-US" sz="2000" baseline="-25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j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is a matrix evaluating similarity of the classes; 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a vector of observed probabilities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en-US" sz="2000" baseline="-25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(X)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instead of hard labels. </a:t>
            </a:r>
          </a:p>
          <a:p>
            <a:pPr marL="355600" indent="-355600" eaLnBrk="1" hangingPunct="1">
              <a:lnSpc>
                <a:spcPct val="80000"/>
              </a:lnSpc>
              <a:buFontTx/>
              <a:buNone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355600" indent="-35560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The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kNN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model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p(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Ci|X;kNN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 = p(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sz="2000" baseline="-25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|X;k,D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2000" b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),{D</a:t>
            </a:r>
            <a:r>
              <a:rPr lang="en-US" sz="2000" baseline="-25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})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; </a:t>
            </a:r>
          </a:p>
          <a:p>
            <a:pPr marL="355600" indent="-35560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the RBF model: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p(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Ci|X;RBF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 = p(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Ci|X;D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2000" b="1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),G(D),{R})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 </a:t>
            </a:r>
          </a:p>
          <a:p>
            <a:pPr marL="355600" indent="-35560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MLP, SVM and many other models may all be “re-discovered” as a part of SBL.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750" y="234950"/>
            <a:ext cx="884238" cy="7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42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437438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Meta-learning in SBL scheme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5907463"/>
            <a:ext cx="8382000" cy="631825"/>
          </a:xfrm>
        </p:spPr>
        <p:txBody>
          <a:bodyPr lIns="92075" tIns="46038" rIns="92075" bIns="46038"/>
          <a:lstStyle/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Start from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kNN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k=1, all data &amp; features, Euclidean distance, end with a new model based on novel combination of procedures and parameterizations.</a:t>
            </a:r>
          </a:p>
        </p:txBody>
      </p:sp>
      <p:grpSp>
        <p:nvGrpSpPr>
          <p:cNvPr id="18437" name="Group 22"/>
          <p:cNvGrpSpPr>
            <a:grpSpLocks/>
          </p:cNvGrpSpPr>
          <p:nvPr/>
        </p:nvGrpSpPr>
        <p:grpSpPr bwMode="auto">
          <a:xfrm>
            <a:off x="1838325" y="1212850"/>
            <a:ext cx="6172200" cy="4686300"/>
            <a:chOff x="1521" y="3424"/>
            <a:chExt cx="9720" cy="7380"/>
          </a:xfrm>
        </p:grpSpPr>
        <p:sp>
          <p:nvSpPr>
            <p:cNvPr id="16421" name="Text Box 23"/>
            <p:cNvSpPr txBox="1">
              <a:spLocks noChangeArrowheads="1"/>
            </p:cNvSpPr>
            <p:nvPr/>
          </p:nvSpPr>
          <p:spPr bwMode="auto">
            <a:xfrm>
              <a:off x="1521" y="3424"/>
              <a:ext cx="9720" cy="73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422" name="Group 24"/>
            <p:cNvGrpSpPr>
              <a:grpSpLocks/>
            </p:cNvGrpSpPr>
            <p:nvPr/>
          </p:nvGrpSpPr>
          <p:grpSpPr bwMode="auto">
            <a:xfrm>
              <a:off x="1521" y="3964"/>
              <a:ext cx="9540" cy="6300"/>
              <a:chOff x="1521" y="3964"/>
              <a:chExt cx="9540" cy="6300"/>
            </a:xfrm>
          </p:grpSpPr>
          <p:sp>
            <p:nvSpPr>
              <p:cNvPr id="16423" name="Text Box 25"/>
              <p:cNvSpPr txBox="1">
                <a:spLocks noChangeArrowheads="1"/>
              </p:cNvSpPr>
              <p:nvPr/>
            </p:nvSpPr>
            <p:spPr bwMode="auto">
              <a:xfrm>
                <a:off x="4941" y="3964"/>
                <a:ext cx="288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k-NN 67.5/76.6%</a:t>
                </a:r>
                <a:endParaRPr lang="pl-PL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24" name="Line 26"/>
              <p:cNvSpPr>
                <a:spLocks noChangeShapeType="1"/>
              </p:cNvSpPr>
              <p:nvPr/>
            </p:nvSpPr>
            <p:spPr bwMode="auto">
              <a:xfrm flipH="1">
                <a:off x="3861" y="4504"/>
                <a:ext cx="2340" cy="216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25" name="Text Box 27"/>
              <p:cNvSpPr txBox="1">
                <a:spLocks noChangeArrowheads="1"/>
              </p:cNvSpPr>
              <p:nvPr/>
            </p:nvSpPr>
            <p:spPr bwMode="auto">
              <a:xfrm>
                <a:off x="1881" y="6664"/>
                <a:ext cx="3420" cy="9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+</a:t>
                </a:r>
                <a:r>
                  <a:rPr lang="pl-PL" sz="1800" i="1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d</a:t>
                </a: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(</a:t>
                </a:r>
                <a:r>
                  <a:rPr lang="pl-PL" sz="1800" i="1" dirty="0" err="1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x,y</a:t>
                </a: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); </a:t>
                </a:r>
                <a:b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</a:b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Canberra 89.9/90.7 %</a:t>
                </a:r>
                <a:endParaRPr lang="pl-PL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26" name="Text Box 28"/>
              <p:cNvSpPr txBox="1">
                <a:spLocks noChangeArrowheads="1"/>
              </p:cNvSpPr>
              <p:nvPr/>
            </p:nvSpPr>
            <p:spPr bwMode="auto">
              <a:xfrm>
                <a:off x="5481" y="7564"/>
                <a:ext cx="2700" cy="9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+ </a:t>
                </a:r>
                <a:r>
                  <a:rPr lang="pl-PL" sz="1800" i="1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s</a:t>
                </a:r>
                <a:r>
                  <a:rPr lang="pl-PL" sz="1800" i="1" baseline="-250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i</a:t>
                </a: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=(0,0,1,0,1,1); </a:t>
                </a:r>
              </a:p>
              <a:p>
                <a:pPr eaLnBrk="1" hangingPunct="1"/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71.6/64.4 %</a:t>
                </a:r>
                <a:endParaRPr lang="pl-PL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27" name="Text Box 29"/>
              <p:cNvSpPr txBox="1">
                <a:spLocks noChangeArrowheads="1"/>
              </p:cNvSpPr>
              <p:nvPr/>
            </p:nvSpPr>
            <p:spPr bwMode="auto">
              <a:xfrm>
                <a:off x="8541" y="5404"/>
                <a:ext cx="1980" cy="9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+</a:t>
                </a:r>
                <a:r>
                  <a:rPr lang="pl-PL" sz="1800" dirty="0" err="1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selection</a:t>
                </a: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, </a:t>
                </a:r>
              </a:p>
              <a:p>
                <a:pPr eaLnBrk="1" hangingPunct="1"/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 67.5/76.6 %</a:t>
                </a:r>
                <a:endParaRPr lang="pl-PL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28" name="Text Box 30"/>
              <p:cNvSpPr txBox="1">
                <a:spLocks noChangeArrowheads="1"/>
              </p:cNvSpPr>
              <p:nvPr/>
            </p:nvSpPr>
            <p:spPr bwMode="auto">
              <a:xfrm>
                <a:off x="8001" y="6664"/>
                <a:ext cx="306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+</a:t>
                </a:r>
                <a:r>
                  <a:rPr lang="pl-PL" sz="1800" i="1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k</a:t>
                </a: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 </a:t>
                </a:r>
                <a:r>
                  <a:rPr lang="pl-PL" sz="1800" dirty="0" err="1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opt</a:t>
                </a: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; 67.5/76.6 %</a:t>
                </a:r>
                <a:endParaRPr lang="pl-PL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29" name="Line 31"/>
              <p:cNvSpPr>
                <a:spLocks noChangeShapeType="1"/>
              </p:cNvSpPr>
              <p:nvPr/>
            </p:nvSpPr>
            <p:spPr bwMode="auto">
              <a:xfrm>
                <a:off x="6201" y="4504"/>
                <a:ext cx="180" cy="30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30" name="Line 32"/>
              <p:cNvSpPr>
                <a:spLocks noChangeShapeType="1"/>
              </p:cNvSpPr>
              <p:nvPr/>
            </p:nvSpPr>
            <p:spPr bwMode="auto">
              <a:xfrm>
                <a:off x="6201" y="4504"/>
                <a:ext cx="2340" cy="12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31" name="Line 33"/>
              <p:cNvSpPr>
                <a:spLocks noChangeShapeType="1"/>
              </p:cNvSpPr>
              <p:nvPr/>
            </p:nvSpPr>
            <p:spPr bwMode="auto">
              <a:xfrm>
                <a:off x="6201" y="4504"/>
                <a:ext cx="1800" cy="23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32" name="Text Box 34"/>
              <p:cNvSpPr txBox="1">
                <a:spLocks noChangeArrowheads="1"/>
              </p:cNvSpPr>
              <p:nvPr/>
            </p:nvSpPr>
            <p:spPr bwMode="auto">
              <a:xfrm>
                <a:off x="1521" y="9364"/>
                <a:ext cx="4680" cy="9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+</a:t>
                </a:r>
                <a:r>
                  <a:rPr lang="pl-PL" sz="1800" i="1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d</a:t>
                </a: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(</a:t>
                </a:r>
                <a:r>
                  <a:rPr lang="pl-PL" sz="1800" i="1" dirty="0" err="1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x,y</a:t>
                </a: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) + </a:t>
                </a:r>
                <a:r>
                  <a:rPr lang="pl-PL" sz="1800" i="1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s</a:t>
                </a:r>
                <a:r>
                  <a:rPr lang="pl-PL" sz="1800" i="1" baseline="-250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i</a:t>
                </a: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=(1,0,1,0.6,0.9,1);  </a:t>
                </a:r>
                <a:b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</a:b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Canberra 74.6/72.9 %</a:t>
                </a:r>
                <a:endParaRPr lang="pl-PL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33" name="Line 35"/>
              <p:cNvSpPr>
                <a:spLocks noChangeShapeType="1"/>
              </p:cNvSpPr>
              <p:nvPr/>
            </p:nvSpPr>
            <p:spPr bwMode="auto">
              <a:xfrm>
                <a:off x="3681" y="7564"/>
                <a:ext cx="180" cy="18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34" name="Text Box 36"/>
              <p:cNvSpPr txBox="1">
                <a:spLocks noChangeArrowheads="1"/>
              </p:cNvSpPr>
              <p:nvPr/>
            </p:nvSpPr>
            <p:spPr bwMode="auto">
              <a:xfrm>
                <a:off x="6381" y="9364"/>
                <a:ext cx="3420" cy="9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+</a:t>
                </a:r>
                <a:r>
                  <a:rPr lang="pl-PL" sz="1800" i="1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d</a:t>
                </a: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(</a:t>
                </a:r>
                <a:r>
                  <a:rPr lang="pl-PL" sz="1800" i="1" dirty="0" err="1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x,y</a:t>
                </a: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) + </a:t>
                </a:r>
                <a:r>
                  <a:rPr lang="pl-PL" sz="1800" dirty="0" err="1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sel</a:t>
                </a:r>
                <a:r>
                  <a:rPr lang="en-US" sz="1800" dirty="0" err="1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ection</a:t>
                </a: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; </a:t>
                </a:r>
                <a:b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</a:b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Canberra 89.9/90.7 %</a:t>
                </a:r>
                <a:endParaRPr lang="pl-PL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35" name="Line 37"/>
              <p:cNvSpPr>
                <a:spLocks noChangeShapeType="1"/>
              </p:cNvSpPr>
              <p:nvPr/>
            </p:nvSpPr>
            <p:spPr bwMode="auto">
              <a:xfrm>
                <a:off x="3681" y="7564"/>
                <a:ext cx="3960" cy="180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8436" name="Group 6"/>
          <p:cNvGrpSpPr>
            <a:grpSpLocks/>
          </p:cNvGrpSpPr>
          <p:nvPr/>
        </p:nvGrpSpPr>
        <p:grpSpPr bwMode="auto">
          <a:xfrm>
            <a:off x="1838325" y="1209675"/>
            <a:ext cx="6172200" cy="4686300"/>
            <a:chOff x="1521" y="3424"/>
            <a:chExt cx="9720" cy="7380"/>
          </a:xfrm>
        </p:grpSpPr>
        <p:sp>
          <p:nvSpPr>
            <p:cNvPr id="16406" name="Text Box 7"/>
            <p:cNvSpPr txBox="1">
              <a:spLocks noChangeArrowheads="1"/>
            </p:cNvSpPr>
            <p:nvPr/>
          </p:nvSpPr>
          <p:spPr bwMode="auto">
            <a:xfrm>
              <a:off x="1521" y="3424"/>
              <a:ext cx="9720" cy="73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407" name="Group 8"/>
            <p:cNvGrpSpPr>
              <a:grpSpLocks/>
            </p:cNvGrpSpPr>
            <p:nvPr/>
          </p:nvGrpSpPr>
          <p:grpSpPr bwMode="auto">
            <a:xfrm>
              <a:off x="1521" y="3964"/>
              <a:ext cx="9540" cy="6300"/>
              <a:chOff x="1521" y="3964"/>
              <a:chExt cx="9540" cy="6300"/>
            </a:xfrm>
          </p:grpSpPr>
          <p:sp>
            <p:nvSpPr>
              <p:cNvPr id="16408" name="Text Box 9"/>
              <p:cNvSpPr txBox="1">
                <a:spLocks noChangeArrowheads="1"/>
              </p:cNvSpPr>
              <p:nvPr/>
            </p:nvSpPr>
            <p:spPr bwMode="auto">
              <a:xfrm>
                <a:off x="4941" y="3964"/>
                <a:ext cx="360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b="1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k-NN 67.5/76.6%</a:t>
                </a:r>
                <a:endParaRPr lang="pl-PL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09" name="Line 10"/>
              <p:cNvSpPr>
                <a:spLocks noChangeShapeType="1"/>
              </p:cNvSpPr>
              <p:nvPr/>
            </p:nvSpPr>
            <p:spPr bwMode="auto">
              <a:xfrm flipH="1">
                <a:off x="3861" y="4504"/>
                <a:ext cx="2340" cy="21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10" name="Text Box 11"/>
              <p:cNvSpPr txBox="1">
                <a:spLocks noChangeArrowheads="1"/>
              </p:cNvSpPr>
              <p:nvPr/>
            </p:nvSpPr>
            <p:spPr bwMode="auto">
              <a:xfrm>
                <a:off x="1881" y="6664"/>
                <a:ext cx="3420" cy="9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+</a:t>
                </a:r>
                <a:r>
                  <a:rPr lang="pl-PL" sz="1800" i="1" dirty="0">
                    <a:latin typeface="Times New Roman" pitchFamily="18" charset="0"/>
                    <a:cs typeface="Calibri" panose="020F0502020204030204" pitchFamily="34" charset="0"/>
                  </a:rPr>
                  <a:t>d</a:t>
                </a:r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(</a:t>
                </a:r>
                <a:r>
                  <a:rPr lang="pl-PL" sz="1800" i="1" dirty="0" err="1">
                    <a:latin typeface="Times New Roman" pitchFamily="18" charset="0"/>
                    <a:cs typeface="Calibri" panose="020F0502020204030204" pitchFamily="34" charset="0"/>
                  </a:rPr>
                  <a:t>x,y</a:t>
                </a:r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); </a:t>
                </a:r>
                <a:b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</a:br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Canberra 89.9/90.7 %</a:t>
                </a:r>
                <a:endParaRPr lang="pl-PL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11" name="Text Box 12"/>
              <p:cNvSpPr txBox="1">
                <a:spLocks noChangeArrowheads="1"/>
              </p:cNvSpPr>
              <p:nvPr/>
            </p:nvSpPr>
            <p:spPr bwMode="auto">
              <a:xfrm>
                <a:off x="5481" y="7564"/>
                <a:ext cx="2700" cy="9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+ </a:t>
                </a:r>
                <a:r>
                  <a:rPr lang="pl-PL" sz="1800" i="1" dirty="0">
                    <a:latin typeface="Times New Roman" pitchFamily="18" charset="0"/>
                    <a:cs typeface="Calibri" panose="020F0502020204030204" pitchFamily="34" charset="0"/>
                  </a:rPr>
                  <a:t>s</a:t>
                </a:r>
                <a:r>
                  <a:rPr lang="pl-PL" sz="1800" i="1" baseline="-25000" dirty="0">
                    <a:latin typeface="Times New Roman" pitchFamily="18" charset="0"/>
                    <a:cs typeface="Calibri" panose="020F0502020204030204" pitchFamily="34" charset="0"/>
                  </a:rPr>
                  <a:t>i</a:t>
                </a:r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=(0,0,1,0,1,1); </a:t>
                </a:r>
              </a:p>
              <a:p>
                <a:pPr eaLnBrk="1" hangingPunct="1"/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71.6/64.4 %</a:t>
                </a:r>
                <a:endParaRPr lang="pl-PL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12" name="Text Box 13"/>
              <p:cNvSpPr txBox="1">
                <a:spLocks noChangeArrowheads="1"/>
              </p:cNvSpPr>
              <p:nvPr/>
            </p:nvSpPr>
            <p:spPr bwMode="auto">
              <a:xfrm>
                <a:off x="8541" y="5404"/>
                <a:ext cx="1980" cy="9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+</a:t>
                </a:r>
                <a:r>
                  <a:rPr lang="pl-PL" sz="1800" dirty="0" err="1">
                    <a:latin typeface="Times New Roman" pitchFamily="18" charset="0"/>
                    <a:cs typeface="Calibri" panose="020F0502020204030204" pitchFamily="34" charset="0"/>
                  </a:rPr>
                  <a:t>selection</a:t>
                </a:r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, </a:t>
                </a:r>
              </a:p>
              <a:p>
                <a:pPr eaLnBrk="1" hangingPunct="1"/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 67.5/76.6 %</a:t>
                </a:r>
                <a:endParaRPr lang="pl-PL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13" name="Text Box 14"/>
              <p:cNvSpPr txBox="1">
                <a:spLocks noChangeArrowheads="1"/>
              </p:cNvSpPr>
              <p:nvPr/>
            </p:nvSpPr>
            <p:spPr bwMode="auto">
              <a:xfrm>
                <a:off x="8001" y="6664"/>
                <a:ext cx="306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+</a:t>
                </a:r>
                <a:r>
                  <a:rPr lang="pl-PL" sz="1800" i="1" dirty="0">
                    <a:latin typeface="Times New Roman" pitchFamily="18" charset="0"/>
                    <a:cs typeface="Calibri" panose="020F0502020204030204" pitchFamily="34" charset="0"/>
                  </a:rPr>
                  <a:t>k</a:t>
                </a:r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 </a:t>
                </a:r>
                <a:r>
                  <a:rPr lang="pl-PL" sz="1800" dirty="0" err="1">
                    <a:latin typeface="Times New Roman" pitchFamily="18" charset="0"/>
                    <a:cs typeface="Calibri" panose="020F0502020204030204" pitchFamily="34" charset="0"/>
                  </a:rPr>
                  <a:t>opt</a:t>
                </a:r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; 67.5/76.6 %</a:t>
                </a:r>
                <a:endParaRPr lang="pl-PL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14" name="Line 15"/>
              <p:cNvSpPr>
                <a:spLocks noChangeShapeType="1"/>
              </p:cNvSpPr>
              <p:nvPr/>
            </p:nvSpPr>
            <p:spPr bwMode="auto">
              <a:xfrm>
                <a:off x="6201" y="4504"/>
                <a:ext cx="180" cy="30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15" name="Line 16"/>
              <p:cNvSpPr>
                <a:spLocks noChangeShapeType="1"/>
              </p:cNvSpPr>
              <p:nvPr/>
            </p:nvSpPr>
            <p:spPr bwMode="auto">
              <a:xfrm>
                <a:off x="6201" y="4504"/>
                <a:ext cx="2340" cy="12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16" name="Line 17"/>
              <p:cNvSpPr>
                <a:spLocks noChangeShapeType="1"/>
              </p:cNvSpPr>
              <p:nvPr/>
            </p:nvSpPr>
            <p:spPr bwMode="auto">
              <a:xfrm>
                <a:off x="6201" y="4504"/>
                <a:ext cx="1800" cy="23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17" name="Text Box 18"/>
              <p:cNvSpPr txBox="1">
                <a:spLocks noChangeArrowheads="1"/>
              </p:cNvSpPr>
              <p:nvPr/>
            </p:nvSpPr>
            <p:spPr bwMode="auto">
              <a:xfrm>
                <a:off x="1521" y="9364"/>
                <a:ext cx="4680" cy="9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+</a:t>
                </a:r>
                <a:r>
                  <a:rPr lang="pl-PL" sz="1800" i="1" dirty="0">
                    <a:latin typeface="Times New Roman" pitchFamily="18" charset="0"/>
                    <a:cs typeface="Calibri" panose="020F0502020204030204" pitchFamily="34" charset="0"/>
                  </a:rPr>
                  <a:t>d</a:t>
                </a:r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(</a:t>
                </a:r>
                <a:r>
                  <a:rPr lang="pl-PL" sz="1800" i="1" dirty="0" err="1">
                    <a:latin typeface="Times New Roman" pitchFamily="18" charset="0"/>
                    <a:cs typeface="Calibri" panose="020F0502020204030204" pitchFamily="34" charset="0"/>
                  </a:rPr>
                  <a:t>x,y</a:t>
                </a:r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) + </a:t>
                </a:r>
                <a:r>
                  <a:rPr lang="pl-PL" sz="1800" i="1" dirty="0">
                    <a:latin typeface="Times New Roman" pitchFamily="18" charset="0"/>
                    <a:cs typeface="Calibri" panose="020F0502020204030204" pitchFamily="34" charset="0"/>
                  </a:rPr>
                  <a:t>s</a:t>
                </a:r>
                <a:r>
                  <a:rPr lang="pl-PL" sz="1800" i="1" baseline="-25000" dirty="0">
                    <a:latin typeface="Times New Roman" pitchFamily="18" charset="0"/>
                    <a:cs typeface="Calibri" panose="020F0502020204030204" pitchFamily="34" charset="0"/>
                  </a:rPr>
                  <a:t>i</a:t>
                </a:r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=(1,0,1,0.6,0.9,1);  </a:t>
                </a:r>
                <a:b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</a:br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Canberra 74.6/72.9 %</a:t>
                </a:r>
                <a:endParaRPr lang="pl-PL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18" name="Line 19"/>
              <p:cNvSpPr>
                <a:spLocks noChangeShapeType="1"/>
              </p:cNvSpPr>
              <p:nvPr/>
            </p:nvSpPr>
            <p:spPr bwMode="auto">
              <a:xfrm>
                <a:off x="3681" y="7564"/>
                <a:ext cx="180" cy="18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19" name="Text Box 20"/>
              <p:cNvSpPr txBox="1">
                <a:spLocks noChangeArrowheads="1"/>
              </p:cNvSpPr>
              <p:nvPr/>
            </p:nvSpPr>
            <p:spPr bwMode="auto">
              <a:xfrm>
                <a:off x="6381" y="9364"/>
                <a:ext cx="3420" cy="9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+</a:t>
                </a:r>
                <a:r>
                  <a:rPr lang="pl-PL" sz="1800" i="1" dirty="0">
                    <a:latin typeface="Times New Roman" pitchFamily="18" charset="0"/>
                    <a:cs typeface="Calibri" panose="020F0502020204030204" pitchFamily="34" charset="0"/>
                  </a:rPr>
                  <a:t>d</a:t>
                </a:r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(</a:t>
                </a:r>
                <a:r>
                  <a:rPr lang="pl-PL" sz="1800" i="1" dirty="0" err="1">
                    <a:latin typeface="Times New Roman" pitchFamily="18" charset="0"/>
                    <a:cs typeface="Calibri" panose="020F0502020204030204" pitchFamily="34" charset="0"/>
                  </a:rPr>
                  <a:t>x,y</a:t>
                </a:r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) + </a:t>
                </a:r>
                <a:r>
                  <a:rPr lang="pl-PL" sz="1800" dirty="0" err="1">
                    <a:latin typeface="Times New Roman" pitchFamily="18" charset="0"/>
                    <a:cs typeface="Calibri" panose="020F0502020204030204" pitchFamily="34" charset="0"/>
                  </a:rPr>
                  <a:t>sel</a:t>
                </a:r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. </a:t>
                </a:r>
                <a:r>
                  <a:rPr lang="pl-PL" sz="1800" dirty="0" err="1">
                    <a:latin typeface="Times New Roman" pitchFamily="18" charset="0"/>
                    <a:cs typeface="Calibri" panose="020F0502020204030204" pitchFamily="34" charset="0"/>
                  </a:rPr>
                  <a:t>or</a:t>
                </a:r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 </a:t>
                </a:r>
                <a:r>
                  <a:rPr lang="pl-PL" sz="1800" dirty="0" err="1">
                    <a:latin typeface="Times New Roman" pitchFamily="18" charset="0"/>
                    <a:cs typeface="Calibri" panose="020F0502020204030204" pitchFamily="34" charset="0"/>
                  </a:rPr>
                  <a:t>opt</a:t>
                </a:r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 </a:t>
                </a:r>
                <a:r>
                  <a:rPr lang="pl-PL" sz="1800" i="1" dirty="0">
                    <a:latin typeface="Times New Roman" pitchFamily="18" charset="0"/>
                    <a:cs typeface="Calibri" panose="020F0502020204030204" pitchFamily="34" charset="0"/>
                  </a:rPr>
                  <a:t>k</a:t>
                </a:r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; </a:t>
                </a:r>
                <a:b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</a:br>
                <a:r>
                  <a:rPr lang="pl-PL" sz="1800" dirty="0">
                    <a:latin typeface="Times New Roman" pitchFamily="18" charset="0"/>
                    <a:cs typeface="Calibri" panose="020F0502020204030204" pitchFamily="34" charset="0"/>
                  </a:rPr>
                  <a:t>Canberra 89.9/90.7 %</a:t>
                </a:r>
                <a:endParaRPr lang="pl-PL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20" name="Line 21"/>
              <p:cNvSpPr>
                <a:spLocks noChangeShapeType="1"/>
              </p:cNvSpPr>
              <p:nvPr/>
            </p:nvSpPr>
            <p:spPr bwMode="auto">
              <a:xfrm>
                <a:off x="3681" y="7564"/>
                <a:ext cx="3960" cy="18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36" name="Group 22"/>
          <p:cNvGrpSpPr>
            <a:grpSpLocks/>
          </p:cNvGrpSpPr>
          <p:nvPr/>
        </p:nvGrpSpPr>
        <p:grpSpPr bwMode="auto">
          <a:xfrm>
            <a:off x="1838325" y="1212850"/>
            <a:ext cx="6172200" cy="4686300"/>
            <a:chOff x="1521" y="3424"/>
            <a:chExt cx="9720" cy="7380"/>
          </a:xfrm>
        </p:grpSpPr>
        <p:sp>
          <p:nvSpPr>
            <p:cNvPr id="16391" name="Text Box 23"/>
            <p:cNvSpPr txBox="1">
              <a:spLocks noChangeArrowheads="1"/>
            </p:cNvSpPr>
            <p:nvPr/>
          </p:nvSpPr>
          <p:spPr bwMode="auto">
            <a:xfrm>
              <a:off x="1521" y="3424"/>
              <a:ext cx="9720" cy="73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pl-PL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6392" name="Group 24"/>
            <p:cNvGrpSpPr>
              <a:grpSpLocks/>
            </p:cNvGrpSpPr>
            <p:nvPr/>
          </p:nvGrpSpPr>
          <p:grpSpPr bwMode="auto">
            <a:xfrm>
              <a:off x="1521" y="3964"/>
              <a:ext cx="9540" cy="6300"/>
              <a:chOff x="1521" y="3964"/>
              <a:chExt cx="9540" cy="6300"/>
            </a:xfrm>
          </p:grpSpPr>
          <p:sp>
            <p:nvSpPr>
              <p:cNvPr id="16393" name="Text Box 25"/>
              <p:cNvSpPr txBox="1">
                <a:spLocks noChangeArrowheads="1"/>
              </p:cNvSpPr>
              <p:nvPr/>
            </p:nvSpPr>
            <p:spPr bwMode="auto">
              <a:xfrm>
                <a:off x="4941" y="3964"/>
                <a:ext cx="288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k-NN 67.5/76.6%</a:t>
                </a:r>
                <a:endParaRPr lang="pl-PL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394" name="Line 26"/>
              <p:cNvSpPr>
                <a:spLocks noChangeShapeType="1"/>
              </p:cNvSpPr>
              <p:nvPr/>
            </p:nvSpPr>
            <p:spPr bwMode="auto">
              <a:xfrm flipH="1">
                <a:off x="3861" y="4504"/>
                <a:ext cx="2340" cy="216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395" name="Text Box 27"/>
              <p:cNvSpPr txBox="1">
                <a:spLocks noChangeArrowheads="1"/>
              </p:cNvSpPr>
              <p:nvPr/>
            </p:nvSpPr>
            <p:spPr bwMode="auto">
              <a:xfrm>
                <a:off x="1881" y="6664"/>
                <a:ext cx="3420" cy="9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+</a:t>
                </a:r>
                <a:r>
                  <a:rPr lang="pl-PL" sz="1800" i="1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d</a:t>
                </a: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(</a:t>
                </a:r>
                <a:r>
                  <a:rPr lang="pl-PL" sz="1800" i="1" dirty="0" err="1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x,y</a:t>
                </a: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); </a:t>
                </a:r>
                <a:b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</a:b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Canberra 89.9/90.7 %</a:t>
                </a:r>
                <a:endParaRPr lang="pl-PL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396" name="Text Box 28"/>
              <p:cNvSpPr txBox="1">
                <a:spLocks noChangeArrowheads="1"/>
              </p:cNvSpPr>
              <p:nvPr/>
            </p:nvSpPr>
            <p:spPr bwMode="auto">
              <a:xfrm>
                <a:off x="5481" y="7564"/>
                <a:ext cx="2700" cy="9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+ </a:t>
                </a:r>
                <a:r>
                  <a:rPr lang="pl-PL" sz="1800" i="1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s</a:t>
                </a:r>
                <a:r>
                  <a:rPr lang="pl-PL" sz="1800" i="1" baseline="-250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i</a:t>
                </a: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=(0,0,1,0,1,1); </a:t>
                </a:r>
              </a:p>
              <a:p>
                <a:pPr eaLnBrk="1" hangingPunct="1"/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71.6/64.4 %</a:t>
                </a:r>
                <a:endParaRPr lang="pl-PL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397" name="Text Box 29"/>
              <p:cNvSpPr txBox="1">
                <a:spLocks noChangeArrowheads="1"/>
              </p:cNvSpPr>
              <p:nvPr/>
            </p:nvSpPr>
            <p:spPr bwMode="auto">
              <a:xfrm>
                <a:off x="8541" y="5404"/>
                <a:ext cx="1980" cy="9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+</a:t>
                </a:r>
                <a:r>
                  <a:rPr lang="en-US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ranking</a:t>
                </a: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, </a:t>
                </a:r>
              </a:p>
              <a:p>
                <a:pPr eaLnBrk="1" hangingPunct="1"/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 67.5/76.6 %</a:t>
                </a:r>
                <a:endParaRPr lang="pl-PL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398" name="Text Box 30"/>
              <p:cNvSpPr txBox="1">
                <a:spLocks noChangeArrowheads="1"/>
              </p:cNvSpPr>
              <p:nvPr/>
            </p:nvSpPr>
            <p:spPr bwMode="auto">
              <a:xfrm>
                <a:off x="8001" y="6664"/>
                <a:ext cx="306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+</a:t>
                </a:r>
                <a:r>
                  <a:rPr lang="pl-PL" sz="1800" i="1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k</a:t>
                </a: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 </a:t>
                </a:r>
                <a:r>
                  <a:rPr lang="pl-PL" sz="1800" dirty="0" err="1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opt</a:t>
                </a:r>
                <a:r>
                  <a:rPr lang="pl-PL" sz="1800" dirty="0">
                    <a:solidFill>
                      <a:schemeClr val="bg1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; 67.5/76.6 %</a:t>
                </a:r>
                <a:endParaRPr lang="pl-PL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399" name="Line 31"/>
              <p:cNvSpPr>
                <a:spLocks noChangeShapeType="1"/>
              </p:cNvSpPr>
              <p:nvPr/>
            </p:nvSpPr>
            <p:spPr bwMode="auto">
              <a:xfrm>
                <a:off x="6201" y="4504"/>
                <a:ext cx="180" cy="30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00" name="Line 32"/>
              <p:cNvSpPr>
                <a:spLocks noChangeShapeType="1"/>
              </p:cNvSpPr>
              <p:nvPr/>
            </p:nvSpPr>
            <p:spPr bwMode="auto">
              <a:xfrm>
                <a:off x="6201" y="4504"/>
                <a:ext cx="2340" cy="12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01" name="Line 33"/>
              <p:cNvSpPr>
                <a:spLocks noChangeShapeType="1"/>
              </p:cNvSpPr>
              <p:nvPr/>
            </p:nvSpPr>
            <p:spPr bwMode="auto">
              <a:xfrm>
                <a:off x="6201" y="4504"/>
                <a:ext cx="1800" cy="23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02" name="Text Box 34"/>
              <p:cNvSpPr txBox="1">
                <a:spLocks noChangeArrowheads="1"/>
              </p:cNvSpPr>
              <p:nvPr/>
            </p:nvSpPr>
            <p:spPr bwMode="auto">
              <a:xfrm>
                <a:off x="1521" y="9364"/>
                <a:ext cx="4680" cy="9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+</a:t>
                </a:r>
                <a:r>
                  <a:rPr lang="pl-PL" sz="1800" i="1" dirty="0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d</a:t>
                </a:r>
                <a:r>
                  <a:rPr lang="pl-PL" sz="1800" dirty="0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(</a:t>
                </a:r>
                <a:r>
                  <a:rPr lang="pl-PL" sz="1800" i="1" dirty="0" err="1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x,y</a:t>
                </a:r>
                <a:r>
                  <a:rPr lang="pl-PL" sz="1800" dirty="0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) + </a:t>
                </a:r>
                <a:r>
                  <a:rPr lang="pl-PL" sz="1800" i="1" dirty="0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s</a:t>
                </a:r>
                <a:r>
                  <a:rPr lang="pl-PL" sz="1800" i="1" baseline="-25000" dirty="0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i</a:t>
                </a:r>
                <a:r>
                  <a:rPr lang="pl-PL" sz="1800" dirty="0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=(1,0,1,0.6,0.9,1);  </a:t>
                </a:r>
                <a:br>
                  <a:rPr lang="pl-PL" sz="1800" dirty="0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</a:br>
                <a:r>
                  <a:rPr lang="pl-PL" sz="1800" dirty="0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Canberra 74.6/72.9 %</a:t>
                </a:r>
                <a:endParaRPr lang="pl-PL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03" name="Line 35"/>
              <p:cNvSpPr>
                <a:spLocks noChangeShapeType="1"/>
              </p:cNvSpPr>
              <p:nvPr/>
            </p:nvSpPr>
            <p:spPr bwMode="auto">
              <a:xfrm>
                <a:off x="3681" y="7564"/>
                <a:ext cx="180" cy="18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04" name="Text Box 36"/>
              <p:cNvSpPr txBox="1">
                <a:spLocks noChangeArrowheads="1"/>
              </p:cNvSpPr>
              <p:nvPr/>
            </p:nvSpPr>
            <p:spPr bwMode="auto">
              <a:xfrm>
                <a:off x="6381" y="9364"/>
                <a:ext cx="3420" cy="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8000" tIns="36000" rIns="18000" bIns="36000"/>
              <a:lstStyle>
                <a:lvl1pPr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pl-PL" sz="1800" dirty="0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+</a:t>
                </a:r>
                <a:r>
                  <a:rPr lang="pl-PL" sz="1800" i="1" dirty="0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d</a:t>
                </a:r>
                <a:r>
                  <a:rPr lang="pl-PL" sz="1800" dirty="0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(</a:t>
                </a:r>
                <a:r>
                  <a:rPr lang="pl-PL" sz="1800" i="1" dirty="0" err="1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x,y</a:t>
                </a:r>
                <a:r>
                  <a:rPr lang="pl-PL" sz="1800" dirty="0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) + </a:t>
                </a:r>
                <a:r>
                  <a:rPr lang="pl-PL" sz="1800" dirty="0" err="1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sel</a:t>
                </a:r>
                <a:r>
                  <a:rPr lang="en-US" sz="1800" dirty="0" err="1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ection</a:t>
                </a:r>
                <a:r>
                  <a:rPr lang="pl-PL" sz="1800" dirty="0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; </a:t>
                </a:r>
                <a:br>
                  <a:rPr lang="pl-PL" sz="1800" dirty="0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</a:br>
                <a:r>
                  <a:rPr lang="pl-PL" sz="1800" dirty="0">
                    <a:solidFill>
                      <a:srgbClr val="FFFFFF"/>
                    </a:solidFill>
                    <a:latin typeface="Times New Roman" pitchFamily="18" charset="0"/>
                    <a:cs typeface="Calibri" panose="020F0502020204030204" pitchFamily="34" charset="0"/>
                  </a:rPr>
                  <a:t>Canberra 89.9/90.7 %</a:t>
                </a:r>
                <a:endParaRPr lang="pl-PL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405" name="Line 37"/>
              <p:cNvSpPr>
                <a:spLocks noChangeShapeType="1"/>
              </p:cNvSpPr>
              <p:nvPr/>
            </p:nvSpPr>
            <p:spPr bwMode="auto">
              <a:xfrm>
                <a:off x="3681" y="7564"/>
                <a:ext cx="3960" cy="18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 type="triangle" w="med" len="med"/>
                  </a14:hiddenLine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142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437438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Meta-learning in SBL scheme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9552" y="6087035"/>
            <a:ext cx="7823947" cy="474103"/>
          </a:xfrm>
        </p:spPr>
        <p:txBody>
          <a:bodyPr lIns="92075" tIns="46038" rIns="92075" bIns="46038"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altLang="en-US" sz="2200" dirty="0" smtClean="0"/>
              <a:t>SBL program with many options developed by Karol Grudziński. </a:t>
            </a:r>
          </a:p>
        </p:txBody>
      </p:sp>
      <p:grpSp>
        <p:nvGrpSpPr>
          <p:cNvPr id="83973" name="Group 22"/>
          <p:cNvGrpSpPr>
            <a:grpSpLocks/>
          </p:cNvGrpSpPr>
          <p:nvPr/>
        </p:nvGrpSpPr>
        <p:grpSpPr bwMode="auto">
          <a:xfrm>
            <a:off x="1808256" y="1202579"/>
            <a:ext cx="6172200" cy="4686300"/>
            <a:chOff x="1521" y="3424"/>
            <a:chExt cx="9720" cy="7380"/>
          </a:xfrm>
        </p:grpSpPr>
        <p:sp>
          <p:nvSpPr>
            <p:cNvPr id="83974" name="Text Box 23"/>
            <p:cNvSpPr txBox="1">
              <a:spLocks noChangeArrowheads="1"/>
            </p:cNvSpPr>
            <p:nvPr/>
          </p:nvSpPr>
          <p:spPr bwMode="auto">
            <a:xfrm>
              <a:off x="1521" y="3424"/>
              <a:ext cx="9720" cy="738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endParaRPr lang="pl-PL" altLang="en-US" sz="2000" dirty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83975" name="Group 24"/>
            <p:cNvGrpSpPr>
              <a:grpSpLocks/>
            </p:cNvGrpSpPr>
            <p:nvPr/>
          </p:nvGrpSpPr>
          <p:grpSpPr bwMode="auto">
            <a:xfrm>
              <a:off x="1521" y="3964"/>
              <a:ext cx="9540" cy="6300"/>
              <a:chOff x="1521" y="3964"/>
              <a:chExt cx="9540" cy="6300"/>
            </a:xfrm>
          </p:grpSpPr>
          <p:sp>
            <p:nvSpPr>
              <p:cNvPr id="83976" name="Text Box 25"/>
              <p:cNvSpPr txBox="1">
                <a:spLocks noChangeArrowheads="1"/>
              </p:cNvSpPr>
              <p:nvPr/>
            </p:nvSpPr>
            <p:spPr bwMode="auto">
              <a:xfrm>
                <a:off x="4941" y="3964"/>
                <a:ext cx="288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k-NN 67.5/76.6%</a:t>
                </a:r>
                <a:endParaRPr lang="pl-PL" altLang="en-US" sz="16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977" name="Line 26"/>
              <p:cNvSpPr>
                <a:spLocks noChangeShapeType="1"/>
              </p:cNvSpPr>
              <p:nvPr/>
            </p:nvSpPr>
            <p:spPr bwMode="auto">
              <a:xfrm flipH="1">
                <a:off x="3861" y="4504"/>
                <a:ext cx="2340" cy="21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978" name="Text Box 27"/>
              <p:cNvSpPr txBox="1">
                <a:spLocks noChangeArrowheads="1"/>
              </p:cNvSpPr>
              <p:nvPr/>
            </p:nvSpPr>
            <p:spPr bwMode="auto">
              <a:xfrm>
                <a:off x="1881" y="6664"/>
                <a:ext cx="3420" cy="9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+</a:t>
                </a:r>
                <a:r>
                  <a:rPr lang="pl-PL" altLang="en-US" sz="1800" i="1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d</a:t>
                </a:r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(</a:t>
                </a:r>
                <a:r>
                  <a:rPr lang="pl-PL" altLang="en-US" sz="1800" i="1" dirty="0" err="1">
                    <a:solidFill>
                      <a:srgbClr val="006600"/>
                    </a:solidFill>
                    <a:cs typeface="Calibri" panose="020F0502020204030204" pitchFamily="34" charset="0"/>
                  </a:rPr>
                  <a:t>x,y</a:t>
                </a:r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); </a:t>
                </a:r>
                <a:b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</a:br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Canberra </a:t>
                </a:r>
                <a:r>
                  <a:rPr lang="en-US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pl-PL" altLang="en-US" sz="16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89.9/90.7</a:t>
                </a:r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%</a:t>
                </a:r>
                <a:endParaRPr lang="pl-PL" altLang="en-US" sz="16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979" name="Text Box 28"/>
              <p:cNvSpPr txBox="1">
                <a:spLocks noChangeArrowheads="1"/>
              </p:cNvSpPr>
              <p:nvPr/>
            </p:nvSpPr>
            <p:spPr bwMode="auto">
              <a:xfrm>
                <a:off x="5481" y="7564"/>
                <a:ext cx="2700" cy="9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+ </a:t>
                </a:r>
                <a:r>
                  <a:rPr lang="pl-PL" altLang="en-US" sz="1800" i="1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s</a:t>
                </a:r>
                <a:r>
                  <a:rPr lang="pl-PL" altLang="en-US" sz="1800" i="1" baseline="-250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i</a:t>
                </a:r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=(0,0,1,0,1,1); </a:t>
                </a:r>
              </a:p>
              <a:p>
                <a:pPr eaLnBrk="1" hangingPunct="1"/>
                <a:r>
                  <a:rPr lang="en-US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       </a:t>
                </a:r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71.6/64.4 %</a:t>
                </a:r>
                <a:endParaRPr lang="pl-PL" altLang="en-US" sz="16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980" name="Text Box 29"/>
              <p:cNvSpPr txBox="1">
                <a:spLocks noChangeArrowheads="1"/>
              </p:cNvSpPr>
              <p:nvPr/>
            </p:nvSpPr>
            <p:spPr bwMode="auto">
              <a:xfrm>
                <a:off x="8541" y="5404"/>
                <a:ext cx="1980" cy="9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+</a:t>
                </a:r>
                <a:r>
                  <a:rPr lang="pl-PL" altLang="en-US" sz="1800" dirty="0" err="1">
                    <a:solidFill>
                      <a:srgbClr val="006600"/>
                    </a:solidFill>
                    <a:cs typeface="Calibri" panose="020F0502020204030204" pitchFamily="34" charset="0"/>
                  </a:rPr>
                  <a:t>selection</a:t>
                </a:r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, </a:t>
                </a:r>
              </a:p>
              <a:p>
                <a:pPr eaLnBrk="1" hangingPunct="1"/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 67.5/76.6 %</a:t>
                </a:r>
                <a:endParaRPr lang="pl-PL" altLang="en-US" sz="16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981" name="Text Box 30"/>
              <p:cNvSpPr txBox="1">
                <a:spLocks noChangeArrowheads="1"/>
              </p:cNvSpPr>
              <p:nvPr/>
            </p:nvSpPr>
            <p:spPr bwMode="auto">
              <a:xfrm>
                <a:off x="8001" y="6664"/>
                <a:ext cx="3060" cy="54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+</a:t>
                </a:r>
                <a:r>
                  <a:rPr lang="pl-PL" altLang="en-US" sz="1800" i="1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k</a:t>
                </a:r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pl-PL" altLang="en-US" sz="1800" dirty="0" err="1">
                    <a:solidFill>
                      <a:srgbClr val="006600"/>
                    </a:solidFill>
                    <a:cs typeface="Calibri" panose="020F0502020204030204" pitchFamily="34" charset="0"/>
                  </a:rPr>
                  <a:t>opt</a:t>
                </a:r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; 67.5/76.6%</a:t>
                </a:r>
                <a:endParaRPr lang="pl-PL" altLang="en-US" sz="16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982" name="Line 31"/>
              <p:cNvSpPr>
                <a:spLocks noChangeShapeType="1"/>
              </p:cNvSpPr>
              <p:nvPr/>
            </p:nvSpPr>
            <p:spPr bwMode="auto">
              <a:xfrm>
                <a:off x="6201" y="4504"/>
                <a:ext cx="180" cy="30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983" name="Line 32"/>
              <p:cNvSpPr>
                <a:spLocks noChangeShapeType="1"/>
              </p:cNvSpPr>
              <p:nvPr/>
            </p:nvSpPr>
            <p:spPr bwMode="auto">
              <a:xfrm>
                <a:off x="6201" y="4504"/>
                <a:ext cx="2340" cy="12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984" name="Line 33"/>
              <p:cNvSpPr>
                <a:spLocks noChangeShapeType="1"/>
              </p:cNvSpPr>
              <p:nvPr/>
            </p:nvSpPr>
            <p:spPr bwMode="auto">
              <a:xfrm>
                <a:off x="6201" y="4504"/>
                <a:ext cx="1800" cy="23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985" name="Text Box 34"/>
              <p:cNvSpPr txBox="1">
                <a:spLocks noChangeArrowheads="1"/>
              </p:cNvSpPr>
              <p:nvPr/>
            </p:nvSpPr>
            <p:spPr bwMode="auto">
              <a:xfrm>
                <a:off x="1521" y="9364"/>
                <a:ext cx="4680" cy="9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+</a:t>
                </a:r>
                <a:r>
                  <a:rPr lang="pl-PL" altLang="en-US" sz="1800" i="1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d</a:t>
                </a:r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(</a:t>
                </a:r>
                <a:r>
                  <a:rPr lang="pl-PL" altLang="en-US" sz="1800" i="1" dirty="0" err="1">
                    <a:solidFill>
                      <a:srgbClr val="006600"/>
                    </a:solidFill>
                    <a:cs typeface="Calibri" panose="020F0502020204030204" pitchFamily="34" charset="0"/>
                  </a:rPr>
                  <a:t>x,y</a:t>
                </a:r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) + </a:t>
                </a:r>
                <a:r>
                  <a:rPr lang="pl-PL" altLang="en-US" sz="1800" i="1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s</a:t>
                </a:r>
                <a:r>
                  <a:rPr lang="pl-PL" altLang="en-US" sz="1800" i="1" baseline="-250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i</a:t>
                </a:r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=(1,0,1,0.6,0.9,1);  </a:t>
                </a:r>
                <a:b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</a:br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Canberra 74.6/72.9 %</a:t>
                </a:r>
                <a:endParaRPr lang="pl-PL" altLang="en-US" sz="16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986" name="Line 35"/>
              <p:cNvSpPr>
                <a:spLocks noChangeShapeType="1"/>
              </p:cNvSpPr>
              <p:nvPr/>
            </p:nvSpPr>
            <p:spPr bwMode="auto">
              <a:xfrm>
                <a:off x="3681" y="7564"/>
                <a:ext cx="180" cy="18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987" name="Text Box 36"/>
              <p:cNvSpPr txBox="1">
                <a:spLocks noChangeArrowheads="1"/>
              </p:cNvSpPr>
              <p:nvPr/>
            </p:nvSpPr>
            <p:spPr bwMode="auto">
              <a:xfrm>
                <a:off x="6381" y="9364"/>
                <a:ext cx="3420" cy="9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000" tIns="36000" rIns="18000" bIns="36000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+</a:t>
                </a:r>
                <a:r>
                  <a:rPr lang="pl-PL" altLang="en-US" sz="1800" i="1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d</a:t>
                </a:r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(</a:t>
                </a:r>
                <a:r>
                  <a:rPr lang="pl-PL" altLang="en-US" sz="1800" i="1" dirty="0" err="1">
                    <a:solidFill>
                      <a:srgbClr val="006600"/>
                    </a:solidFill>
                    <a:cs typeface="Calibri" panose="020F0502020204030204" pitchFamily="34" charset="0"/>
                  </a:rPr>
                  <a:t>x,y</a:t>
                </a:r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) + </a:t>
                </a:r>
                <a:r>
                  <a:rPr lang="pl-PL" altLang="en-US" sz="1800" dirty="0" err="1">
                    <a:solidFill>
                      <a:srgbClr val="006600"/>
                    </a:solidFill>
                    <a:cs typeface="Calibri" panose="020F0502020204030204" pitchFamily="34" charset="0"/>
                  </a:rPr>
                  <a:t>sel</a:t>
                </a:r>
                <a:r>
                  <a:rPr lang="en-US" altLang="en-US" sz="1800" dirty="0" err="1">
                    <a:solidFill>
                      <a:srgbClr val="006600"/>
                    </a:solidFill>
                    <a:cs typeface="Calibri" panose="020F0502020204030204" pitchFamily="34" charset="0"/>
                  </a:rPr>
                  <a:t>ection</a:t>
                </a:r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; </a:t>
                </a:r>
                <a:b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</a:br>
                <a:r>
                  <a:rPr lang="pl-PL" altLang="en-US" sz="1800" dirty="0">
                    <a:solidFill>
                      <a:srgbClr val="006600"/>
                    </a:solidFill>
                    <a:cs typeface="Calibri" panose="020F0502020204030204" pitchFamily="34" charset="0"/>
                  </a:rPr>
                  <a:t>Canberra 89.9/90.7 %</a:t>
                </a:r>
                <a:endParaRPr lang="pl-PL" altLang="en-US" sz="1600" dirty="0">
                  <a:solidFill>
                    <a:srgbClr val="0066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988" name="Line 37"/>
              <p:cNvSpPr>
                <a:spLocks noChangeShapeType="1"/>
              </p:cNvSpPr>
              <p:nvPr/>
            </p:nvSpPr>
            <p:spPr bwMode="auto">
              <a:xfrm>
                <a:off x="3681" y="7564"/>
                <a:ext cx="3960" cy="18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601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609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/>
              <a:t>Kernels = similarity functions</a:t>
            </a:r>
            <a:endParaRPr lang="en-US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33475"/>
            <a:ext cx="7945438" cy="1042988"/>
          </a:xfrm>
          <a:noFill/>
        </p:spPr>
        <p:txBody>
          <a:bodyPr/>
          <a:lstStyle/>
          <a:p>
            <a:pPr marL="0" indent="0">
              <a:buFontTx/>
              <a:buNone/>
            </a:pP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Gaussian kernels in SVM: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z</a:t>
            </a:r>
            <a:r>
              <a:rPr lang="en-US" sz="2000" i="1" baseline="-25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i="1" baseline="-25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(X)=G(X;X</a:t>
            </a:r>
            <a:r>
              <a:rPr lang="en-US" sz="2000" i="1" baseline="-25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,</a:t>
            </a:r>
            <a:r>
              <a:rPr lang="en-US" sz="2000" dirty="0" smtClean="0">
                <a:solidFill>
                  <a:srgbClr val="FFFF00"/>
                </a:solidFill>
                <a:latin typeface="Symbol" pitchFamily="18" charset="2"/>
                <a:cs typeface="Calibri" pitchFamily="34" charset="0"/>
              </a:rPr>
              <a:t>s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 radial features, X=&gt;Z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Gaussian mixtures are close to optimal Bayesian errors. Solution requires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continuous deformation of decision borders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and is therefore rather easy.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endParaRPr lang="pl-PL" sz="2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79450" y="5972175"/>
            <a:ext cx="82216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Support Feature Machines (SFM)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construct features based on projections, restricted linear combinations, kernel features, use feature selection.</a:t>
            </a:r>
            <a:endParaRPr lang="pl-PL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550" y="2605088"/>
            <a:ext cx="32258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4"/>
          <p:cNvSpPr txBox="1">
            <a:spLocks noChangeArrowheads="1"/>
          </p:cNvSpPr>
          <p:nvPr/>
        </p:nvSpPr>
        <p:spPr bwMode="auto">
          <a:xfrm>
            <a:off x="679450" y="2220913"/>
            <a:ext cx="495776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Gaussian kernel, C=1.</a:t>
            </a:r>
          </a:p>
          <a:p>
            <a:pPr eaLnBrk="1" hangingPunct="1"/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In the kernel space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itchFamily="34" charset="0"/>
              </a:rPr>
              <a:t>Z</a:t>
            </a: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 decision borders are flat, but in the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itchFamily="34" charset="0"/>
              </a:rPr>
              <a:t>X</a:t>
            </a:r>
            <a:r>
              <a:rPr lang="en-US" dirty="0">
                <a:latin typeface="Calibri" pitchFamily="34" charset="0"/>
                <a:cs typeface="Calibri" pitchFamily="34" charset="0"/>
              </a:rPr>
              <a:t> space highly non-linear! </a:t>
            </a:r>
          </a:p>
          <a:p>
            <a:pPr eaLnBrk="1" hangingPunct="1"/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SVM is based on quadratic solver, without explicit features, but using 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Z</a:t>
            </a:r>
            <a:r>
              <a:rPr lang="en-US" dirty="0">
                <a:latin typeface="Calibri" pitchFamily="34" charset="0"/>
                <a:cs typeface="Calibri" pitchFamily="34" charset="0"/>
              </a:rPr>
              <a:t> features explicitly has some advantages:  </a:t>
            </a: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Multiresolution (Locally Optimized Kernels)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>
                <a:latin typeface="Calibri" pitchFamily="34" charset="0"/>
                <a:cs typeface="Calibri" pitchFamily="34" charset="0"/>
              </a:rPr>
              <a:t>different </a:t>
            </a:r>
            <a:r>
              <a:rPr lang="en-US" dirty="0">
                <a:solidFill>
                  <a:srgbClr val="FFFF00"/>
                </a:solidFill>
                <a:latin typeface="Symbol" pitchFamily="18" charset="2"/>
                <a:cs typeface="Calibri" pitchFamily="34" charset="0"/>
              </a:rPr>
              <a:t>s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for different support features, 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or 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using several kernels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z</a:t>
            </a:r>
            <a:r>
              <a:rPr lang="en-US" i="1" baseline="-25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i="1" baseline="-25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(X)=K(X;X</a:t>
            </a:r>
            <a:r>
              <a:rPr lang="en-US" i="1" baseline="-25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,</a:t>
            </a:r>
            <a:r>
              <a:rPr lang="en-US" dirty="0">
                <a:solidFill>
                  <a:srgbClr val="FFFF00"/>
                </a:solidFill>
                <a:latin typeface="Symbol" pitchFamily="18" charset="2"/>
                <a:cs typeface="Calibri" pitchFamily="34" charset="0"/>
              </a:rPr>
              <a:t>s</a:t>
            </a:r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 </a:t>
            </a:r>
            <a:br>
              <a:rPr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Use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linear 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solvers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neural network, Naïve </a:t>
            </a:r>
            <a:r>
              <a:rPr lang="en-US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Bayes, or any other </a:t>
            </a:r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algorithm, all work fine. </a:t>
            </a:r>
            <a:endParaRPr lang="pl-PL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5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55600"/>
            <a:ext cx="7772400" cy="774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Discovering the wheel - reverse</a:t>
            </a: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539749" y="1158404"/>
            <a:ext cx="8513716" cy="5699596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dirty="0" smtClean="0">
                <a:cs typeface="Calibri" panose="020F0502020204030204" pitchFamily="34" charset="0"/>
              </a:rPr>
              <a:t>Although we have Internet some people have yet to rediscover my ideas …</a:t>
            </a:r>
          </a:p>
          <a:p>
            <a:pPr marL="0" indent="0" eaLnBrk="1" hangingPunct="1">
              <a:buFontTx/>
              <a:buNone/>
            </a:pPr>
            <a:endParaRPr lang="en-US" sz="1100" dirty="0" smtClean="0">
              <a:cs typeface="Calibri" panose="020F0502020204030204" pitchFamily="34" charset="0"/>
            </a:endParaRPr>
          </a:p>
          <a:p>
            <a:r>
              <a:rPr lang="en-US" dirty="0" smtClean="0">
                <a:cs typeface="Calibri" panose="020F0502020204030204" pitchFamily="34" charset="0"/>
              </a:rPr>
              <a:t>Duch </a:t>
            </a:r>
            <a:r>
              <a:rPr lang="en-US" dirty="0">
                <a:cs typeface="Calibri" panose="020F0502020204030204" pitchFamily="34" charset="0"/>
              </a:rPr>
              <a:t>W (1996) Computational physics of the mind. </a:t>
            </a:r>
            <a:r>
              <a:rPr lang="en-US" dirty="0" smtClean="0">
                <a:cs typeface="Calibri" panose="020F0502020204030204" pitchFamily="34" charset="0"/>
              </a:rPr>
              <a:t>Computer </a:t>
            </a:r>
            <a:r>
              <a:rPr lang="en-US" dirty="0">
                <a:cs typeface="Calibri" panose="020F0502020204030204" pitchFamily="34" charset="0"/>
              </a:rPr>
              <a:t>Physics Communication 97: </a:t>
            </a:r>
            <a:r>
              <a:rPr lang="en-US" dirty="0" smtClean="0">
                <a:cs typeface="Calibri" panose="020F0502020204030204" pitchFamily="34" charset="0"/>
              </a:rPr>
              <a:t>136-15</a:t>
            </a:r>
          </a:p>
          <a:p>
            <a:r>
              <a:rPr lang="en-US" dirty="0" err="1" smtClean="0">
                <a:cs typeface="Calibri" panose="020F0502020204030204" pitchFamily="34" charset="0"/>
              </a:rPr>
              <a:t>Perlovsky</a:t>
            </a:r>
            <a:r>
              <a:rPr lang="en-US" dirty="0" smtClean="0">
                <a:cs typeface="Calibri" panose="020F0502020204030204" pitchFamily="34" charset="0"/>
              </a:rPr>
              <a:t>, L. I. (2016). Physics of the Mind. Frontiers in Systems Neuroscience, 10.  fnsys.2016.00084</a:t>
            </a:r>
          </a:p>
          <a:p>
            <a:pPr marL="0" indent="0" eaLnBrk="1" hangingPunct="1">
              <a:buFontTx/>
              <a:buNone/>
            </a:pPr>
            <a:endParaRPr lang="en-US" sz="1100" dirty="0"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smtClean="0">
                <a:cs typeface="Calibri" panose="020F0502020204030204" pitchFamily="34" charset="0"/>
              </a:rPr>
              <a:t>Duch W, </a:t>
            </a:r>
            <a:r>
              <a:rPr lang="en-US" dirty="0" err="1" smtClean="0">
                <a:cs typeface="Calibri" panose="020F0502020204030204" pitchFamily="34" charset="0"/>
              </a:rPr>
              <a:t>Diercksen</a:t>
            </a:r>
            <a:r>
              <a:rPr lang="en-US" dirty="0" smtClean="0">
                <a:cs typeface="Calibri" panose="020F0502020204030204" pitchFamily="34" charset="0"/>
              </a:rPr>
              <a:t> </a:t>
            </a:r>
            <a:r>
              <a:rPr lang="en-US" dirty="0">
                <a:cs typeface="Calibri" panose="020F0502020204030204" pitchFamily="34" charset="0"/>
              </a:rPr>
              <a:t>GHF (1995) Feature Space Mapping as a universal adaptive system. </a:t>
            </a:r>
            <a:r>
              <a:rPr lang="en-US" dirty="0" smtClean="0">
                <a:cs typeface="Calibri" panose="020F0502020204030204" pitchFamily="34" charset="0"/>
              </a:rPr>
              <a:t>Computer </a:t>
            </a:r>
            <a:r>
              <a:rPr lang="en-US" dirty="0">
                <a:cs typeface="Calibri" panose="020F0502020204030204" pitchFamily="34" charset="0"/>
              </a:rPr>
              <a:t>Physics </a:t>
            </a:r>
            <a:r>
              <a:rPr lang="en-US" dirty="0" smtClean="0">
                <a:cs typeface="Calibri" panose="020F0502020204030204" pitchFamily="34" charset="0"/>
              </a:rPr>
              <a:t>Comm. 87</a:t>
            </a:r>
            <a:r>
              <a:rPr lang="en-US" dirty="0">
                <a:cs typeface="Calibri" panose="020F0502020204030204" pitchFamily="34" charset="0"/>
              </a:rPr>
              <a:t>: </a:t>
            </a:r>
            <a:r>
              <a:rPr lang="en-US" dirty="0" smtClean="0">
                <a:cs typeface="Calibri" panose="020F0502020204030204" pitchFamily="34" charset="0"/>
              </a:rPr>
              <a:t>341-371</a:t>
            </a:r>
            <a:endParaRPr lang="en-US" dirty="0"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err="1" smtClean="0">
                <a:cs typeface="Calibri" panose="020F0502020204030204" pitchFamily="34" charset="0"/>
              </a:rPr>
              <a:t>Perlovsky</a:t>
            </a:r>
            <a:r>
              <a:rPr lang="en-US" dirty="0" smtClean="0">
                <a:cs typeface="Calibri" panose="020F0502020204030204" pitchFamily="34" charset="0"/>
              </a:rPr>
              <a:t> </a:t>
            </a:r>
            <a:r>
              <a:rPr lang="en-US" dirty="0">
                <a:cs typeface="Calibri" panose="020F0502020204030204" pitchFamily="34" charset="0"/>
              </a:rPr>
              <a:t>LI. Neural networks and intellect: Using model based concepts. New York: Oxford University Press; 2001</a:t>
            </a:r>
            <a:r>
              <a:rPr lang="en-US" dirty="0" smtClean="0">
                <a:cs typeface="Calibri" panose="020F0502020204030204" pitchFamily="34" charset="0"/>
              </a:rPr>
              <a:t>.</a:t>
            </a:r>
            <a:br>
              <a:rPr lang="en-US" dirty="0" smtClean="0">
                <a:cs typeface="Calibri" panose="020F0502020204030204" pitchFamily="34" charset="0"/>
              </a:rPr>
            </a:br>
            <a:endParaRPr lang="en-US" sz="1100" dirty="0" smtClean="0"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cs typeface="Calibri" panose="020F0502020204030204" pitchFamily="34" charset="0"/>
              </a:rPr>
              <a:t>Same with meta-learning, prototype-based learning, transfer functions, creativity and intuition, and a few other ideas. </a:t>
            </a:r>
          </a:p>
          <a:p>
            <a:r>
              <a:rPr lang="en-US" dirty="0" smtClean="0">
                <a:cs typeface="Calibri" panose="020F0502020204030204" pitchFamily="34" charset="0"/>
              </a:rPr>
              <a:t>Creativity</a:t>
            </a:r>
            <a:r>
              <a:rPr lang="en-US" dirty="0">
                <a:cs typeface="Calibri" panose="020F0502020204030204" pitchFamily="34" charset="0"/>
              </a:rPr>
              <a:t>, Intuition, Emotions and Perceptual </a:t>
            </a:r>
            <a:r>
              <a:rPr lang="en-US" dirty="0" smtClean="0">
                <a:cs typeface="Calibri" panose="020F0502020204030204" pitchFamily="34" charset="0"/>
              </a:rPr>
              <a:t>Learning. School </a:t>
            </a:r>
            <a:r>
              <a:rPr lang="en-US" dirty="0">
                <a:cs typeface="Calibri" panose="020F0502020204030204" pitchFamily="34" charset="0"/>
              </a:rPr>
              <a:t>of Humanities and Social Sciences, NTU, Singapore, </a:t>
            </a:r>
            <a:r>
              <a:rPr lang="en-US" dirty="0" smtClean="0">
                <a:cs typeface="Calibri" panose="020F0502020204030204" pitchFamily="34" charset="0"/>
              </a:rPr>
              <a:t>2005</a:t>
            </a:r>
            <a:endParaRPr lang="en-US" dirty="0">
              <a:cs typeface="Calibri" panose="020F0502020204030204" pitchFamily="34" charset="0"/>
            </a:endParaRPr>
          </a:p>
          <a:p>
            <a:r>
              <a:rPr lang="en-US" dirty="0" smtClean="0">
                <a:cs typeface="Calibri" panose="020F0502020204030204" pitchFamily="34" charset="0"/>
              </a:rPr>
              <a:t>Cognitive </a:t>
            </a:r>
            <a:r>
              <a:rPr lang="en-US" dirty="0">
                <a:cs typeface="Calibri" panose="020F0502020204030204" pitchFamily="34" charset="0"/>
              </a:rPr>
              <a:t>informatics: HITs, DREAMs &amp; Perfect </a:t>
            </a:r>
            <a:r>
              <a:rPr lang="en-US" dirty="0" smtClean="0">
                <a:cs typeface="Calibri" panose="020F0502020204030204" pitchFamily="34" charset="0"/>
              </a:rPr>
              <a:t>Babies. A*STAR </a:t>
            </a:r>
            <a:r>
              <a:rPr lang="en-US" dirty="0">
                <a:cs typeface="Calibri" panose="020F0502020204030204" pitchFamily="34" charset="0"/>
              </a:rPr>
              <a:t>Cognitive Science Symposium, Singapore, September 26, </a:t>
            </a:r>
            <a:r>
              <a:rPr lang="en-US" dirty="0" smtClean="0">
                <a:cs typeface="Calibri" panose="020F0502020204030204" pitchFamily="34" charset="0"/>
              </a:rPr>
              <a:t>2005 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539750" y="1957388"/>
            <a:ext cx="8424863" cy="464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58775" indent="-358775">
              <a:spcBef>
                <a:spcPts val="600"/>
              </a:spcBef>
            </a:pPr>
            <a:endParaRPr lang="en-US" sz="2200" dirty="0" smtClean="0">
              <a:solidFill>
                <a:srgbClr val="EAEAE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19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437438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mtClean="0"/>
              <a:t>Transformation-based framework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311275"/>
            <a:ext cx="8280400" cy="833438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altLang="en-US" sz="2000" dirty="0" smtClean="0"/>
              <a:t>Find simplest model that is suitable for a given data, creating non-</a:t>
            </a:r>
            <a:r>
              <a:rPr lang="en-US" altLang="en-US" sz="2000" dirty="0" err="1" smtClean="0"/>
              <a:t>sep.</a:t>
            </a:r>
            <a:r>
              <a:rPr lang="en-US" altLang="en-US" sz="2000" dirty="0" smtClean="0"/>
              <a:t> that is easy to handle: simpler models generalize better, interpretation.</a:t>
            </a:r>
            <a:endParaRPr lang="en-US" altLang="en-US" sz="900" dirty="0" smtClean="0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604838" y="2136775"/>
            <a:ext cx="8377237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Compose transformations (neural layers), for example: 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alt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  <a:buFontTx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Matching pursuit network for signal decomposition, QPC index.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  <a:buFontTx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PCA network, with each node computing principal component.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  <a:buFontTx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LDA nets, each node computes LDA direction (including FDA).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  <a:buFontTx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ICA network, nodes computing independent components.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  <a:buFontTx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KL, or </a:t>
            </a:r>
            <a:r>
              <a:rPr lang="en-US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Kullback-Leibler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network with orthogonal or non-orthogonal </a:t>
            </a:r>
            <a:b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components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; max. of mutual information is a special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case.  </a:t>
            </a:r>
            <a:endParaRPr lang="en-US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  <a:buFontTx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c</a:t>
            </a:r>
            <a:r>
              <a:rPr lang="en-US" alt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and other statistical tests for dependency to aggregate features.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  <a:buFontTx/>
              <a:buChar char="•"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 Factor analysis network, computing common and unique factors.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Evolving Transformation Systems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 (Goldfarb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1990-2008), 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giving unified paradigm for inductive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learning, structural processes as representations</a:t>
            </a: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301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175" y="336550"/>
            <a:ext cx="9366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79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437438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Heterogeneous systems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311275"/>
            <a:ext cx="8350250" cy="5395913"/>
          </a:xfrm>
        </p:spPr>
        <p:txBody>
          <a:bodyPr lIns="92075" tIns="46038" rIns="92075" bIns="46038"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Next step: use components from different models.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Problems requiring different scales (multiresolution).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sz="1000" dirty="0" smtClean="0"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2-class problems, two situations: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sz="1000" dirty="0" smtClean="0"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2000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inside the sphere, C</a:t>
            </a:r>
            <a:r>
              <a:rPr lang="en-US" sz="200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outside.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	MLP: at least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N+1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hyperplanes,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O(N</a:t>
            </a:r>
            <a:r>
              <a:rPr lang="en-US" sz="2000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parameters.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	RBF:  1 Gaussian,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O(N)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parameters.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2000" baseline="-250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in the corner defined by (1,1 ... 1) hyperplane, C</a:t>
            </a:r>
            <a:r>
              <a:rPr lang="en-US" sz="200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outside.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	MLP: 1 hyperplane,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O(N)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parameters.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	RBF:  many Gaussians,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O(N</a:t>
            </a:r>
            <a:r>
              <a:rPr lang="en-US" sz="2000" baseline="30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parameters, poor approx.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Combination: needs both hyperplane and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hypersphere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!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sz="1000" dirty="0" smtClean="0"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Logical rule: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IF </a:t>
            </a:r>
            <a:r>
              <a:rPr lang="en-US" sz="20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sz="2000" baseline="-25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&gt;0 &amp; </a:t>
            </a:r>
            <a:r>
              <a:rPr lang="en-US" sz="20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sz="2000" baseline="-25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&gt;0  THEN  C</a:t>
            </a:r>
            <a:r>
              <a:rPr lang="en-US" sz="2000" baseline="-25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Else C</a:t>
            </a:r>
            <a:r>
              <a:rPr lang="en-US" sz="2000" baseline="-25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is not represented properly neither by MLP nor RBF!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Different types of functions in one model, first step beyond inspirations from single neurons =&gt; heterogeneous models are inspired by neural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minicolumns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, more complex information processing.</a:t>
            </a: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00" y="1462088"/>
            <a:ext cx="11811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38" y="2722563"/>
            <a:ext cx="1181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70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828675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Heterogeneous everything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888" y="1271588"/>
            <a:ext cx="7696200" cy="1454150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Homogenous systems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: one type of “building blocks”, same type of decision borders, ex: neural networks, SVMs, decision trees,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kNNs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Committees combine many models together, but lead to complex models that are difficult to understand.  </a:t>
            </a:r>
            <a:endParaRPr lang="pl-PL" sz="20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12775" y="2860675"/>
            <a:ext cx="7775575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Ockham razor: simpler systems are better. </a:t>
            </a: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Discovering simplest class structures, inductive bias of the data, </a:t>
            </a: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requires Heterogeneous Adaptive Systems (HAS). </a:t>
            </a:r>
          </a:p>
          <a:p>
            <a:pPr eaLnBrk="1" hangingPunct="1"/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HAS examples: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NN with different types of neuron transfer functions.</a:t>
            </a:r>
          </a:p>
          <a:p>
            <a:pPr eaLnBrk="1" hangingPunct="1"/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pl-PL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NN with different distance functions for each prototype</a:t>
            </a:r>
            <a:r>
              <a:rPr lang="pl-PL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Decision Trees with different types of test criteria.</a:t>
            </a:r>
          </a:p>
          <a:p>
            <a:pPr eaLnBrk="1" hangingPunct="1"/>
            <a:endParaRPr lang="en-US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1. Start from large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network, </a:t>
            </a:r>
            <a:r>
              <a:rPr lang="en-US" dirty="0">
                <a:latin typeface="Calibri" pitchFamily="34" charset="0"/>
                <a:cs typeface="Calibri" pitchFamily="34" charset="0"/>
              </a:rPr>
              <a:t>use regularization to prune.</a:t>
            </a: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2. Construct network adding nodes selected from a candidate pool.</a:t>
            </a: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3. Use very flexible functions, force them to specialize.  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7" y="3824287"/>
            <a:ext cx="96837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9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8382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Taxonomy of NN activation functions</a:t>
            </a: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572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304800" y="5620871"/>
            <a:ext cx="8453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Duch W, Jankowski N (1999) Survey of neural transfer functions, </a:t>
            </a:r>
          </a:p>
          <a:p>
            <a:r>
              <a:rPr lang="en-US" dirty="0"/>
              <a:t>Neural Computing Surveys 2: </a:t>
            </a:r>
            <a:r>
              <a:rPr lang="en-US" dirty="0" smtClean="0"/>
              <a:t>163-213, now ~300 citations and growing.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91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65163" y="339725"/>
            <a:ext cx="7772400" cy="8382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3200" smtClean="0"/>
              <a:t>Taxonomy of NN output functions</a:t>
            </a:r>
          </a:p>
        </p:txBody>
      </p:sp>
      <p:pic>
        <p:nvPicPr>
          <p:cNvPr id="880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198563"/>
            <a:ext cx="84963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 Box 4"/>
          <p:cNvSpPr txBox="1">
            <a:spLocks noChangeArrowheads="1"/>
          </p:cNvSpPr>
          <p:nvPr/>
        </p:nvSpPr>
        <p:spPr bwMode="auto">
          <a:xfrm>
            <a:off x="355600" y="5761038"/>
            <a:ext cx="8474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Perceptron: implements logical rule </a:t>
            </a:r>
            <a:r>
              <a:rPr lang="en-US" alt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x&gt;</a:t>
            </a:r>
            <a:r>
              <a:rPr lang="en-US" altLang="en-US" sz="2000" dirty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</a:rPr>
              <a:t>q</a:t>
            </a:r>
            <a:r>
              <a:rPr lang="en-US" altLang="en-US" sz="2000" dirty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altLang="en-US" sz="2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altLang="en-US" sz="2000" dirty="0">
                <a:solidFill>
                  <a:srgbClr val="EAEAE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Gaussian uncertainty.</a:t>
            </a:r>
            <a:endParaRPr lang="pl-PL" altLang="en-US" sz="2000" dirty="0">
              <a:solidFill>
                <a:srgbClr val="EAEAE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73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4572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mtClean="0"/>
              <a:t>Taxonomy </a:t>
            </a:r>
            <a:r>
              <a:rPr lang="pl-PL" smtClean="0"/>
              <a:t>- TF</a:t>
            </a:r>
            <a:endParaRPr lang="en-US" smtClean="0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8305800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2219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846137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HAS decision trees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181100"/>
            <a:ext cx="7942262" cy="75723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000" smtClean="0"/>
              <a:t>Decision trees select the best feature/threshold value for univariate and multivariate trees: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600075" y="2795588"/>
            <a:ext cx="83534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Decision borders: hyperplanes. 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Introducing tests based on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baseline="-25000" dirty="0">
                <a:solidFill>
                  <a:srgbClr val="FFFF00"/>
                </a:solidFill>
                <a:latin typeface="Symbol" pitchFamily="18" charset="2"/>
                <a:cs typeface="Calibri" panose="020F0502020204030204" pitchFamily="34" charset="0"/>
              </a:rPr>
              <a:t>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Minkovsky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metric.</a:t>
            </a:r>
          </a:p>
        </p:txBody>
      </p:sp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873125" y="1974850"/>
          <a:ext cx="4895850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94" name="Equation" r:id="rId4" imgW="2374900" imgH="342900" progId="Equation.DSMT4">
                  <p:embed/>
                </p:oleObj>
              </mc:Choice>
              <mc:Fallback>
                <p:oleObj name="Equation" r:id="rId4" imgW="2374900" imgH="342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25" y="1974850"/>
                        <a:ext cx="4895850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11188" y="4724400"/>
            <a:ext cx="8380412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pl-PL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</a:t>
            </a:r>
            <a:r>
              <a:rPr lang="pl-PL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DT </a:t>
            </a:r>
            <a:r>
              <a:rPr lang="pl-PL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pl-PL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radial</a:t>
            </a:r>
            <a:r>
              <a:rPr lang="pl-PL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kernel</a:t>
            </a:r>
            <a:r>
              <a:rPr lang="pl-PL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features</a:t>
            </a:r>
            <a:r>
              <a:rPr lang="pl-PL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115000"/>
            </a:pP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i="1" baseline="-25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spherical decision border are produced.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i="1" baseline="-250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∞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rectangular border are produced.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large databases first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clusterize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data to get candidate references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2535" name="Object 7"/>
          <p:cNvGraphicFramePr>
            <a:graphicFrameLocks noChangeAspect="1"/>
          </p:cNvGraphicFramePr>
          <p:nvPr/>
        </p:nvGraphicFramePr>
        <p:xfrm>
          <a:off x="636588" y="3751263"/>
          <a:ext cx="5697537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95" name="Equation" r:id="rId6" imgW="2743200" imgH="368300" progId="Equation.DSMT4">
                  <p:embed/>
                </p:oleObj>
              </mc:Choice>
              <mc:Fallback>
                <p:oleObj name="Equation" r:id="rId6" imgW="2743200" imgH="36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6588" y="3751263"/>
                        <a:ext cx="5697537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6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2990850"/>
            <a:ext cx="17145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7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1658938"/>
            <a:ext cx="125730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8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8038" y="4724400"/>
            <a:ext cx="1400175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99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772400" cy="701675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SSV HAS DT example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196975"/>
            <a:ext cx="8121650" cy="98742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buFontTx/>
              <a:buNone/>
            </a:pPr>
            <a:r>
              <a:rPr lang="en-US" sz="2000" dirty="0" smtClean="0">
                <a:cs typeface="Calibri" pitchFamily="34" charset="0"/>
              </a:rPr>
              <a:t>SSV HAS tree in </a:t>
            </a:r>
            <a:r>
              <a:rPr lang="en-US" sz="2000" dirty="0" err="1" smtClean="0">
                <a:cs typeface="Calibri" pitchFamily="34" charset="0"/>
              </a:rPr>
              <a:t>GhostMiner</a:t>
            </a:r>
            <a:r>
              <a:rPr lang="en-US" sz="2000" dirty="0" smtClean="0">
                <a:cs typeface="Calibri" pitchFamily="34" charset="0"/>
              </a:rPr>
              <a:t> 3.0, Wisconsin breast cancer (UCI)</a:t>
            </a:r>
            <a:br>
              <a:rPr lang="en-US" sz="2000" dirty="0" smtClean="0">
                <a:cs typeface="Calibri" pitchFamily="34" charset="0"/>
              </a:rPr>
            </a:br>
            <a:r>
              <a:rPr lang="en-US" sz="2000" dirty="0" smtClean="0">
                <a:cs typeface="Calibri" pitchFamily="34" charset="0"/>
              </a:rPr>
              <a:t>699 cases, 9 features (cell parameters, 1..10)</a:t>
            </a:r>
            <a:br>
              <a:rPr lang="en-US" sz="2000" dirty="0" smtClean="0">
                <a:cs typeface="Calibri" pitchFamily="34" charset="0"/>
              </a:rPr>
            </a:br>
            <a:r>
              <a:rPr lang="en-US" sz="2000" dirty="0" smtClean="0">
                <a:cs typeface="Calibri" pitchFamily="34" charset="0"/>
              </a:rPr>
              <a:t>Classes: benign 458 (65.5%) &amp; malignant 241 (34.5%).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684213" y="2276475"/>
            <a:ext cx="829786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Single rule gives simplest known description of this data: 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itchFamily="34" charset="0"/>
              </a:rPr>
              <a:t>IF  ||X-R</a:t>
            </a:r>
            <a:r>
              <a:rPr lang="en-US" baseline="-25000" dirty="0">
                <a:solidFill>
                  <a:srgbClr val="FFFF00"/>
                </a:solidFill>
                <a:latin typeface="Calibri" panose="020F0502020204030204" pitchFamily="34" charset="0"/>
                <a:cs typeface="Calibri" pitchFamily="34" charset="0"/>
              </a:rPr>
              <a:t>303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itchFamily="34" charset="0"/>
              </a:rPr>
              <a:t>|| &lt; 20.27 then malignant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itchFamily="34" charset="0"/>
              </a:rPr>
              <a:t>	                     else benign      </a:t>
            </a: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coming most often in 10xCV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Accuracy  =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itchFamily="34" charset="0"/>
              </a:rPr>
              <a:t>97.4%</a:t>
            </a: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,  good prototype for malignant case! 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Gives simple thresholds, that’s what MDs like the most!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684213" y="4243388"/>
            <a:ext cx="8297862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itchFamily="34" charset="0"/>
              </a:rPr>
              <a:t>Best 10CV around </a:t>
            </a:r>
            <a:r>
              <a:rPr lang="pl-PL" dirty="0">
                <a:solidFill>
                  <a:srgbClr val="FFFF00"/>
                </a:solidFill>
                <a:latin typeface="Calibri" panose="020F0502020204030204" pitchFamily="34" charset="0"/>
                <a:cs typeface="Calibri" pitchFamily="34" charset="0"/>
              </a:rPr>
              <a:t>	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itchFamily="34" charset="0"/>
              </a:rPr>
              <a:t>97.5±1.8% </a:t>
            </a: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(Naïve Bayes + kernel, or </a:t>
            </a:r>
            <a:r>
              <a:rPr lang="pl-PL" dirty="0" err="1" smtClean="0">
                <a:latin typeface="Calibri" panose="020F0502020204030204" pitchFamily="34" charset="0"/>
                <a:cs typeface="Calibri" pitchFamily="34" charset="0"/>
              </a:rPr>
              <a:t>opt</a:t>
            </a:r>
            <a:r>
              <a:rPr lang="pl-PL" dirty="0" smtClean="0">
                <a:latin typeface="Calibri" panose="020F0502020204030204" pitchFamily="34" charset="0"/>
                <a:cs typeface="Calibri" pitchFamily="34" charset="0"/>
              </a:rPr>
              <a:t>. </a:t>
            </a:r>
            <a:r>
              <a:rPr lang="en-US" dirty="0" smtClean="0">
                <a:latin typeface="Calibri" panose="020F0502020204030204" pitchFamily="34" charset="0"/>
                <a:cs typeface="Calibri" pitchFamily="34" charset="0"/>
              </a:rPr>
              <a:t>SVM</a:t>
            </a: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)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SSV without distances:  </a:t>
            </a:r>
            <a:r>
              <a:rPr lang="en-US" dirty="0" smtClean="0">
                <a:latin typeface="Calibri" panose="020F0502020204030204" pitchFamily="34" charset="0"/>
                <a:cs typeface="Calibri" pitchFamily="34" charset="0"/>
              </a:rPr>
              <a:t>96.4±2.1</a:t>
            </a: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%</a:t>
            </a:r>
          </a:p>
          <a:p>
            <a:pPr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C 4.5 gives 		</a:t>
            </a:r>
            <a:r>
              <a:rPr lang="en-US" dirty="0" smtClean="0">
                <a:latin typeface="Calibri" panose="020F0502020204030204" pitchFamily="34" charset="0"/>
                <a:cs typeface="Calibri" pitchFamily="34" charset="0"/>
              </a:rPr>
              <a:t>94.7±2.0</a:t>
            </a: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%</a:t>
            </a:r>
            <a:br>
              <a:rPr lang="en-US" dirty="0">
                <a:latin typeface="Calibri" panose="020F0502020204030204" pitchFamily="34" charset="0"/>
                <a:cs typeface="Calibri" pitchFamily="34" charset="0"/>
              </a:rPr>
            </a:br>
            <a:endParaRPr lang="en-US" dirty="0">
              <a:latin typeface="Calibri" panose="020F0502020204030204" pitchFamily="34" charset="0"/>
              <a:cs typeface="Calibri" pitchFamily="34" charset="0"/>
            </a:endParaRPr>
          </a:p>
          <a:p>
            <a:pPr>
              <a:spcBef>
                <a:spcPct val="20000"/>
              </a:spcBef>
              <a:buClr>
                <a:schemeClr val="tx2"/>
              </a:buClr>
              <a:buSzPct val="115000"/>
            </a:pP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Several simple rules of similar accuracy but different specificity or sensitivity may be created using HAS DT. </a:t>
            </a:r>
            <a:br>
              <a:rPr lang="en-US" dirty="0">
                <a:latin typeface="Calibri" panose="020F0502020204030204" pitchFamily="34" charset="0"/>
                <a:cs typeface="Calibri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itchFamily="34" charset="0"/>
              </a:rPr>
              <a:t>Need to select or weight features and select good prototypes.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25" y="1814513"/>
            <a:ext cx="9366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493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437438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Support Feature Machines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311275"/>
            <a:ext cx="8280400" cy="1789113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sz="2000" smtClean="0">
                <a:latin typeface="Calibri" pitchFamily="34" charset="0"/>
                <a:cs typeface="Calibri" pitchFamily="34" charset="0"/>
              </a:rPr>
              <a:t>General principle: complementarity of information processed by parallel interacting streams with hierarchical organization (Grossberg, 2000).</a:t>
            </a:r>
          </a:p>
          <a:p>
            <a:pPr marL="0" indent="0" eaLnBrk="1" hangingPunct="1">
              <a:buFontTx/>
              <a:buNone/>
            </a:pPr>
            <a:r>
              <a:rPr lang="en-US" sz="2000" smtClean="0">
                <a:latin typeface="Calibri" pitchFamily="34" charset="0"/>
                <a:cs typeface="Calibri" pitchFamily="34" charset="0"/>
              </a:rPr>
              <a:t>Cortical minicolumns provide various features for higher processes.</a:t>
            </a:r>
          </a:p>
          <a:p>
            <a:pPr marL="0" indent="0" eaLnBrk="1" hangingPunct="1">
              <a:buFontTx/>
              <a:buNone/>
            </a:pPr>
            <a:r>
              <a:rPr lang="en-US" sz="2000" smtClean="0">
                <a:latin typeface="Calibri" pitchFamily="34" charset="0"/>
                <a:cs typeface="Calibri" pitchFamily="34" charset="0"/>
              </a:rPr>
              <a:t>Create information that is easily used by various ML algorithms: explicitly build enhanced space adding more transformations. </a:t>
            </a:r>
          </a:p>
          <a:p>
            <a:pPr marL="0" indent="0" eaLnBrk="1" hangingPunct="1">
              <a:buFontTx/>
              <a:buNone/>
            </a:pPr>
            <a:endParaRPr lang="en-US" sz="90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593725" y="3186113"/>
            <a:ext cx="8377238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X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 , original features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pl-PL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Z=WX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, random linear projections, other projections (PCA&lt; ICA, PP)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Q = optimized Z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 using Quality of Projected Clusters or other PP techniques.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pl-PL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H=[Z</a:t>
            </a:r>
            <a:r>
              <a:rPr lang="pl-PL" baseline="-25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l-PL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,Z</a:t>
            </a:r>
            <a:r>
              <a:rPr lang="pl-PL" baseline="-25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l-PL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]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, intervals containing pure clusters on projections. </a:t>
            </a:r>
            <a:endParaRPr lang="pl-PL" dirty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pl-PL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K=K(</a:t>
            </a:r>
            <a:r>
              <a:rPr lang="pl-PL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X,X</a:t>
            </a:r>
            <a:r>
              <a:rPr lang="pl-PL" baseline="-25000" dirty="0" err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pl-PL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, kernel features.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HK=[K</a:t>
            </a:r>
            <a:r>
              <a:rPr lang="en-US" baseline="-25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,K</a:t>
            </a:r>
            <a:r>
              <a:rPr lang="en-US" baseline="-25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]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, intervals on kernel features </a:t>
            </a:r>
          </a:p>
          <a:p>
            <a:pPr marL="171450" indent="-171450" algn="just">
              <a:buFont typeface="Arial" pitchFamily="34" charset="0"/>
              <a:buChar char="•"/>
              <a:defRPr/>
            </a:pPr>
            <a:endParaRPr lang="en-US" sz="1000" dirty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  <a:p>
            <a:pPr algn="just">
              <a:defRPr/>
            </a:pP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Kernel-based SVM is equivalent to linear SVM in the explicitly constructed kernel space, enhancing this space leads to improvement of results. </a:t>
            </a:r>
          </a:p>
          <a:p>
            <a:pPr>
              <a:defRPr/>
            </a:pP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LDA is one option, but many other algorithms benefit from information in enhanced feature spaces; best results in various combination 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X+Z+Q+H+K+HK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. </a:t>
            </a:r>
          </a:p>
        </p:txBody>
      </p:sp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963" y="85725"/>
            <a:ext cx="1143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87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Binary features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08287"/>
            <a:ext cx="8543956" cy="50435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Binary features: </a:t>
            </a:r>
          </a:p>
          <a:p>
            <a:r>
              <a:rPr lang="en-US" dirty="0" smtClean="0"/>
              <a:t>B1: unrestricted projections; </a:t>
            </a:r>
            <a:br>
              <a:rPr lang="en-US" dirty="0" smtClean="0"/>
            </a:br>
            <a:r>
              <a:rPr lang="en-US" dirty="0" smtClean="0"/>
              <a:t>MAP classifiers, </a:t>
            </a:r>
            <a:r>
              <a:rPr lang="en-US" i="1" dirty="0" smtClean="0">
                <a:solidFill>
                  <a:srgbClr val="FFFF00"/>
                </a:solidFill>
              </a:rPr>
              <a:t>p</a:t>
            </a:r>
            <a:r>
              <a:rPr lang="en-US" dirty="0" smtClean="0">
                <a:solidFill>
                  <a:srgbClr val="FFFF00"/>
                </a:solidFill>
              </a:rPr>
              <a:t>(</a:t>
            </a:r>
            <a:r>
              <a:rPr lang="en-US" dirty="0" err="1" smtClean="0">
                <a:solidFill>
                  <a:srgbClr val="FFFF00"/>
                </a:solidFill>
              </a:rPr>
              <a:t>C|b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r>
              <a:rPr lang="en-US" dirty="0" smtClean="0"/>
              <a:t>; </a:t>
            </a:r>
            <a:r>
              <a:rPr lang="en-US" dirty="0" smtClean="0">
                <a:solidFill>
                  <a:srgbClr val="FFFF00"/>
                </a:solidFill>
              </a:rPr>
              <a:t>2N</a:t>
            </a:r>
            <a:r>
              <a:rPr lang="en-US" baseline="-25000" dirty="0" smtClean="0">
                <a:solidFill>
                  <a:srgbClr val="FFFF00"/>
                </a:solidFill>
              </a:rPr>
              <a:t>C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regions, complexity O(1)</a:t>
            </a:r>
            <a:endParaRPr lang="pl-PL" dirty="0" smtClean="0"/>
          </a:p>
          <a:p>
            <a:r>
              <a:rPr lang="en-US" dirty="0" smtClean="0"/>
              <a:t>B2: Binary: restricted by other binary features; </a:t>
            </a:r>
            <a:br>
              <a:rPr lang="en-US" dirty="0" smtClean="0"/>
            </a:br>
            <a:r>
              <a:rPr lang="en-US" dirty="0" smtClean="0"/>
              <a:t>complexes </a:t>
            </a:r>
            <a:r>
              <a:rPr lang="pl-PL" dirty="0" smtClean="0">
                <a:solidFill>
                  <a:srgbClr val="FFFF00"/>
                </a:solidFill>
              </a:rPr>
              <a:t>b</a:t>
            </a:r>
            <a:r>
              <a:rPr lang="pl-PL" baseline="-25000" dirty="0" smtClean="0">
                <a:solidFill>
                  <a:srgbClr val="FFFF00"/>
                </a:solidFill>
              </a:rPr>
              <a:t>1</a:t>
            </a:r>
            <a:r>
              <a:rPr lang="pl-PL" dirty="0" smtClean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ᴧ</a:t>
            </a:r>
            <a:r>
              <a:rPr lang="pl-PL" dirty="0" smtClean="0">
                <a:solidFill>
                  <a:srgbClr val="FFFF00"/>
                </a:solidFill>
              </a:rPr>
              <a:t> b</a:t>
            </a:r>
            <a:r>
              <a:rPr lang="pl-PL" baseline="-25000" dirty="0" smtClean="0">
                <a:solidFill>
                  <a:srgbClr val="FFFF00"/>
                </a:solidFill>
              </a:rPr>
              <a:t>2</a:t>
            </a:r>
            <a:r>
              <a:rPr lang="pl-PL" dirty="0" smtClean="0">
                <a:solidFill>
                  <a:srgbClr val="FFFF00"/>
                </a:solidFill>
              </a:rPr>
              <a:t> … </a:t>
            </a:r>
            <a:r>
              <a:rPr lang="el-GR" dirty="0" smtClean="0">
                <a:solidFill>
                  <a:srgbClr val="FFFF00"/>
                </a:solidFill>
              </a:rPr>
              <a:t>ᴧ</a:t>
            </a:r>
            <a:r>
              <a:rPr lang="pl-PL" dirty="0" smtClean="0">
                <a:solidFill>
                  <a:srgbClr val="FFFF00"/>
                </a:solidFill>
              </a:rPr>
              <a:t> </a:t>
            </a:r>
            <a:r>
              <a:rPr lang="pl-PL" dirty="0" err="1" smtClean="0">
                <a:solidFill>
                  <a:srgbClr val="FFFF00"/>
                </a:solidFill>
              </a:rPr>
              <a:t>b</a:t>
            </a:r>
            <a:r>
              <a:rPr lang="pl-PL" baseline="-25000" dirty="0" err="1" smtClean="0">
                <a:solidFill>
                  <a:srgbClr val="FFFF00"/>
                </a:solidFill>
              </a:rPr>
              <a:t>k</a:t>
            </a:r>
            <a:r>
              <a:rPr lang="en-US" dirty="0" smtClean="0"/>
              <a:t>; complexity </a:t>
            </a:r>
            <a:r>
              <a:rPr lang="en-US" dirty="0" smtClean="0">
                <a:solidFill>
                  <a:srgbClr val="FFFF00"/>
                </a:solidFill>
              </a:rPr>
              <a:t>O(2</a:t>
            </a:r>
            <a:r>
              <a:rPr lang="pl-PL" baseline="30000" dirty="0" smtClean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)</a:t>
            </a:r>
            <a:endParaRPr lang="pl-PL" dirty="0" smtClean="0">
              <a:solidFill>
                <a:srgbClr val="FFFF00"/>
              </a:solidFill>
            </a:endParaRPr>
          </a:p>
          <a:p>
            <a:r>
              <a:rPr lang="en-US" dirty="0" smtClean="0"/>
              <a:t>B3: Binary: restricted by distance;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en-US" dirty="0" smtClean="0">
                <a:solidFill>
                  <a:srgbClr val="FFFF00"/>
                </a:solidFill>
              </a:rPr>
              <a:t>b</a:t>
            </a:r>
            <a:r>
              <a:rPr lang="pl-PL" dirty="0" smtClean="0">
                <a:solidFill>
                  <a:srgbClr val="FFFF00"/>
                </a:solidFill>
              </a:rPr>
              <a:t> </a:t>
            </a:r>
            <a:r>
              <a:rPr lang="el-GR" dirty="0" smtClean="0">
                <a:solidFill>
                  <a:srgbClr val="FFFF00"/>
                </a:solidFill>
              </a:rPr>
              <a:t>ᴧ </a:t>
            </a:r>
            <a:r>
              <a:rPr lang="pl-PL" dirty="0" smtClean="0">
                <a:solidFill>
                  <a:srgbClr val="FFFF00"/>
                </a:solidFill>
              </a:rPr>
              <a:t>r</a:t>
            </a:r>
            <a:r>
              <a:rPr lang="pl-PL" baseline="-25000" dirty="0" smtClean="0">
                <a:solidFill>
                  <a:srgbClr val="FFFF00"/>
                </a:solidFill>
              </a:rPr>
              <a:t>1</a:t>
            </a:r>
            <a:r>
              <a:rPr lang="pl-PL" dirty="0" smtClean="0">
                <a:solidFill>
                  <a:srgbClr val="FFFF00"/>
                </a:solidFill>
              </a:rPr>
              <a:t> </a:t>
            </a:r>
            <a:r>
              <a:rPr lang="az-Cyrl-AZ" dirty="0" smtClean="0">
                <a:solidFill>
                  <a:srgbClr val="FFFF00"/>
                </a:solidFill>
              </a:rPr>
              <a:t>є</a:t>
            </a:r>
            <a:r>
              <a:rPr lang="en-US" dirty="0" smtClean="0">
                <a:solidFill>
                  <a:srgbClr val="FFFF00"/>
                </a:solidFill>
              </a:rPr>
              <a:t> [r</a:t>
            </a:r>
            <a:r>
              <a:rPr lang="en-US" baseline="-25000" dirty="0" smtClean="0">
                <a:solidFill>
                  <a:srgbClr val="FFFF00"/>
                </a:solidFill>
              </a:rPr>
              <a:t>1-</a:t>
            </a:r>
            <a:r>
              <a:rPr lang="en-US" dirty="0" smtClean="0">
                <a:solidFill>
                  <a:srgbClr val="FFFF00"/>
                </a:solidFill>
              </a:rPr>
              <a:t>, r</a:t>
            </a:r>
            <a:r>
              <a:rPr lang="en-US" baseline="-25000" dirty="0" smtClean="0">
                <a:solidFill>
                  <a:srgbClr val="FFFF00"/>
                </a:solidFill>
              </a:rPr>
              <a:t>1</a:t>
            </a:r>
            <a:r>
              <a:rPr lang="pl-PL" baseline="-25000" dirty="0" smtClean="0">
                <a:solidFill>
                  <a:srgbClr val="FFFF00"/>
                </a:solidFill>
              </a:rPr>
              <a:t>+</a:t>
            </a:r>
            <a:r>
              <a:rPr lang="en-US" dirty="0" smtClean="0">
                <a:solidFill>
                  <a:srgbClr val="FFFF00"/>
                </a:solidFill>
              </a:rPr>
              <a:t>] ... </a:t>
            </a:r>
            <a:r>
              <a:rPr lang="el-GR" dirty="0" smtClean="0">
                <a:solidFill>
                  <a:srgbClr val="FFFF00"/>
                </a:solidFill>
              </a:rPr>
              <a:t>ᴧ </a:t>
            </a:r>
            <a:r>
              <a:rPr lang="pl-PL" dirty="0" err="1" smtClean="0">
                <a:solidFill>
                  <a:srgbClr val="FFFF00"/>
                </a:solidFill>
              </a:rPr>
              <a:t>r</a:t>
            </a:r>
            <a:r>
              <a:rPr lang="pl-PL" baseline="-25000" dirty="0" err="1" smtClean="0">
                <a:solidFill>
                  <a:srgbClr val="FFFF00"/>
                </a:solidFill>
              </a:rPr>
              <a:t>k</a:t>
            </a:r>
            <a:r>
              <a:rPr lang="pl-PL" dirty="0" smtClean="0">
                <a:solidFill>
                  <a:srgbClr val="FFFF00"/>
                </a:solidFill>
              </a:rPr>
              <a:t> </a:t>
            </a:r>
            <a:r>
              <a:rPr lang="az-Cyrl-AZ" dirty="0" smtClean="0">
                <a:solidFill>
                  <a:srgbClr val="FFFF00"/>
                </a:solidFill>
              </a:rPr>
              <a:t>є</a:t>
            </a:r>
            <a:r>
              <a:rPr lang="en-US" dirty="0" smtClean="0">
                <a:solidFill>
                  <a:srgbClr val="FFFF00"/>
                </a:solidFill>
              </a:rPr>
              <a:t> [r</a:t>
            </a:r>
            <a:r>
              <a:rPr lang="pl-PL" baseline="-25000" dirty="0" smtClean="0">
                <a:solidFill>
                  <a:srgbClr val="FFFF00"/>
                </a:solidFill>
              </a:rPr>
              <a:t>k</a:t>
            </a:r>
            <a:r>
              <a:rPr lang="en-US" baseline="-25000" dirty="0" smtClean="0">
                <a:solidFill>
                  <a:srgbClr val="FFFF00"/>
                </a:solidFill>
              </a:rPr>
              <a:t>-</a:t>
            </a:r>
            <a:r>
              <a:rPr lang="en-US" dirty="0" smtClean="0">
                <a:solidFill>
                  <a:srgbClr val="FFFF00"/>
                </a:solidFill>
              </a:rPr>
              <a:t>, r</a:t>
            </a:r>
            <a:r>
              <a:rPr lang="pl-PL" baseline="-25000" dirty="0" smtClean="0">
                <a:solidFill>
                  <a:srgbClr val="FFFF00"/>
                </a:solidFill>
              </a:rPr>
              <a:t>k+</a:t>
            </a:r>
            <a:r>
              <a:rPr lang="en-US" dirty="0" smtClean="0">
                <a:solidFill>
                  <a:srgbClr val="FFFF00"/>
                </a:solidFill>
              </a:rPr>
              <a:t>]</a:t>
            </a:r>
            <a:r>
              <a:rPr lang="en-US" dirty="0" smtClean="0"/>
              <a:t>; </a:t>
            </a:r>
            <a:br>
              <a:rPr lang="en-US" dirty="0" smtClean="0"/>
            </a:br>
            <a:r>
              <a:rPr lang="en-US" dirty="0" smtClean="0"/>
              <a:t>separately for each b value.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Ex: </a:t>
            </a:r>
            <a:r>
              <a:rPr lang="en-US" dirty="0" smtClean="0">
                <a:solidFill>
                  <a:srgbClr val="FFFF00"/>
                </a:solidFill>
              </a:rPr>
              <a:t>b=1, </a:t>
            </a:r>
            <a:r>
              <a:rPr lang="pl-PL" dirty="0" smtClean="0">
                <a:solidFill>
                  <a:srgbClr val="FFFF00"/>
                </a:solidFill>
              </a:rPr>
              <a:t>r</a:t>
            </a:r>
            <a:r>
              <a:rPr lang="pl-PL" baseline="-25000" dirty="0" smtClean="0">
                <a:solidFill>
                  <a:srgbClr val="FFFF00"/>
                </a:solidFill>
              </a:rPr>
              <a:t>1</a:t>
            </a:r>
            <a:r>
              <a:rPr lang="pl-PL" dirty="0" smtClean="0">
                <a:solidFill>
                  <a:srgbClr val="FFFF00"/>
                </a:solidFill>
              </a:rPr>
              <a:t> </a:t>
            </a:r>
            <a:r>
              <a:rPr lang="az-Cyrl-AZ" dirty="0" smtClean="0">
                <a:solidFill>
                  <a:srgbClr val="FFFF00"/>
                </a:solidFill>
              </a:rPr>
              <a:t>є</a:t>
            </a:r>
            <a:r>
              <a:rPr lang="en-US" dirty="0" smtClean="0">
                <a:solidFill>
                  <a:srgbClr val="FFFF00"/>
                </a:solidFill>
              </a:rPr>
              <a:t> [0, 1]</a:t>
            </a:r>
          </a:p>
          <a:p>
            <a:pPr>
              <a:buNone/>
            </a:pPr>
            <a:r>
              <a:rPr lang="en-US" dirty="0" smtClean="0"/>
              <a:t>	take vectors only from this slice</a:t>
            </a:r>
          </a:p>
          <a:p>
            <a:pPr>
              <a:buNone/>
            </a:pPr>
            <a:r>
              <a:rPr lang="en-US" dirty="0" smtClean="0"/>
              <a:t>N1: Nominal – like binary.</a:t>
            </a:r>
            <a:endParaRPr lang="pl-PL" dirty="0" smtClean="0"/>
          </a:p>
        </p:txBody>
      </p:sp>
      <p:cxnSp>
        <p:nvCxnSpPr>
          <p:cNvPr id="5" name="Łącznik prosty 4"/>
          <p:cNvCxnSpPr/>
          <p:nvPr/>
        </p:nvCxnSpPr>
        <p:spPr>
          <a:xfrm rot="5400000">
            <a:off x="5107785" y="5022061"/>
            <a:ext cx="1200152" cy="142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/>
          <p:cNvCxnSpPr/>
          <p:nvPr/>
        </p:nvCxnSpPr>
        <p:spPr>
          <a:xfrm>
            <a:off x="5715008" y="5643578"/>
            <a:ext cx="128588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5715008" y="3857628"/>
            <a:ext cx="500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0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7072330" y="5143512"/>
            <a:ext cx="5000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en-US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6429388" y="4286256"/>
            <a:ext cx="357190" cy="1428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96" y="142852"/>
            <a:ext cx="1333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4529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69963" y="325438"/>
            <a:ext cx="7065962" cy="727075"/>
          </a:xfrm>
          <a:effectLst/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Department of Informatics </a:t>
            </a:r>
            <a:b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 2008</a:t>
            </a:r>
          </a:p>
        </p:txBody>
      </p:sp>
      <p:pic>
        <p:nvPicPr>
          <p:cNvPr id="277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28" y="1500424"/>
            <a:ext cx="762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07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CC00"/>
                </a:solidFill>
              </a:rPr>
              <a:t>Datasets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537361"/>
              </p:ext>
            </p:extLst>
          </p:nvPr>
        </p:nvGraphicFramePr>
        <p:xfrm>
          <a:off x="214282" y="1928799"/>
          <a:ext cx="8715436" cy="2723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4931"/>
                <a:gridCol w="1591165"/>
                <a:gridCol w="1575924"/>
                <a:gridCol w="1294472"/>
                <a:gridCol w="571031"/>
                <a:gridCol w="723441"/>
                <a:gridCol w="1294472"/>
              </a:tblGrid>
              <a:tr h="387807"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Dataset</a:t>
                      </a:r>
                      <a:endParaRPr lang="en-US" sz="20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#Features</a:t>
                      </a:r>
                      <a:endParaRPr lang="en-US" sz="20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#Samples</a:t>
                      </a:r>
                      <a:endParaRPr lang="en-US" sz="20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noProof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#Samples per class</a:t>
                      </a:r>
                      <a:endParaRPr lang="en-US" sz="20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87807"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>
                          <a:latin typeface="Calibri" panose="020F0502020204030204" pitchFamily="34" charset="0"/>
                        </a:rPr>
                        <a:t>Australian</a:t>
                      </a:r>
                      <a:endParaRPr lang="en-US" sz="18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15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690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383 no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307 yes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87807"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>
                          <a:latin typeface="Calibri" panose="020F0502020204030204" pitchFamily="34" charset="0"/>
                        </a:rPr>
                        <a:t>Appendicitis</a:t>
                      </a:r>
                      <a:endParaRPr lang="en-US" sz="18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7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106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baseline="0" noProof="0" dirty="0" smtClean="0">
                          <a:latin typeface="Calibri" panose="020F0502020204030204" pitchFamily="34" charset="0"/>
                        </a:rPr>
                        <a:t>85 </a:t>
                      </a:r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C</a:t>
                      </a:r>
                      <a:r>
                        <a:rPr lang="en-US" sz="1800" baseline="-25000" noProof="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21 C</a:t>
                      </a:r>
                      <a:r>
                        <a:rPr lang="en-US" sz="1800" baseline="-25000" noProof="0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87807"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>
                          <a:latin typeface="Calibri" panose="020F0502020204030204" pitchFamily="34" charset="0"/>
                        </a:rPr>
                        <a:t>Heart</a:t>
                      </a:r>
                      <a:endParaRPr lang="en-US" sz="18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13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303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164 absence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139 presence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87807"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>
                          <a:latin typeface="Calibri" panose="020F0502020204030204" pitchFamily="34" charset="0"/>
                        </a:rPr>
                        <a:t>Diabetes</a:t>
                      </a:r>
                      <a:endParaRPr lang="en-US" sz="18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8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768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268 C</a:t>
                      </a:r>
                      <a:r>
                        <a:rPr lang="en-US" sz="1800" baseline="-25000" noProof="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500 C</a:t>
                      </a:r>
                      <a:r>
                        <a:rPr lang="en-US" sz="1800" baseline="-25000" noProof="0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87807"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>
                          <a:latin typeface="Calibri" panose="020F0502020204030204" pitchFamily="34" charset="0"/>
                        </a:rPr>
                        <a:t>Wisconsin</a:t>
                      </a:r>
                      <a:endParaRPr lang="en-US" sz="18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9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699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458 benign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241 malignant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87807">
                <a:tc>
                  <a:txBody>
                    <a:bodyPr/>
                    <a:lstStyle/>
                    <a:p>
                      <a:pPr algn="ctr"/>
                      <a:r>
                        <a:rPr lang="en-US" sz="1800" b="1" noProof="0" dirty="0" smtClean="0">
                          <a:latin typeface="Calibri" panose="020F0502020204030204" pitchFamily="34" charset="0"/>
                        </a:rPr>
                        <a:t>Hypothyroid</a:t>
                      </a:r>
                      <a:endParaRPr lang="en-US" sz="18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21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3772</a:t>
                      </a:r>
                      <a:endParaRPr lang="en-US" sz="1800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93 C</a:t>
                      </a:r>
                      <a:r>
                        <a:rPr lang="en-US" sz="1800" baseline="-25000" noProof="0" dirty="0" smtClean="0">
                          <a:latin typeface="Calibri" panose="020F0502020204030204" pitchFamily="34" charset="0"/>
                        </a:rPr>
                        <a:t>1</a:t>
                      </a:r>
                      <a:endParaRPr lang="en-US" sz="1800" noProof="0" dirty="0" smtClean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191 C</a:t>
                      </a:r>
                      <a:r>
                        <a:rPr lang="en-US" sz="1800" baseline="-25000" noProof="0" dirty="0" smtClean="0">
                          <a:latin typeface="Calibri" panose="020F0502020204030204" pitchFamily="34" charset="0"/>
                        </a:rPr>
                        <a:t>2</a:t>
                      </a:r>
                      <a:endParaRPr lang="en-US" sz="1800" noProof="0" dirty="0" smtClean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l-PL" sz="18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 smtClean="0">
                          <a:latin typeface="Calibri" panose="020F0502020204030204" pitchFamily="34" charset="0"/>
                        </a:rPr>
                        <a:t>3488 C</a:t>
                      </a:r>
                      <a:r>
                        <a:rPr lang="en-US" sz="1800" baseline="-25000" noProof="0" dirty="0" smtClean="0">
                          <a:latin typeface="Calibri" panose="020F0502020204030204" pitchFamily="34" charset="0"/>
                        </a:rPr>
                        <a:t>3</a:t>
                      </a:r>
                      <a:endParaRPr lang="en-US" sz="1800" noProof="0" dirty="0" smtClean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6936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pl-PL" dirty="0" smtClean="0">
                <a:solidFill>
                  <a:srgbClr val="FFCC00"/>
                </a:solidFill>
              </a:rPr>
              <a:t>B1/B2 Features</a:t>
            </a:r>
            <a:endParaRPr lang="en-US" dirty="0" smtClean="0">
              <a:solidFill>
                <a:srgbClr val="FFCC00"/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289717"/>
              </p:ext>
            </p:extLst>
          </p:nvPr>
        </p:nvGraphicFramePr>
        <p:xfrm>
          <a:off x="249238" y="1265425"/>
          <a:ext cx="8715375" cy="2722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4919"/>
                <a:gridCol w="3167067"/>
                <a:gridCol w="3883389"/>
              </a:tblGrid>
              <a:tr h="396220">
                <a:tc>
                  <a:txBody>
                    <a:bodyPr/>
                    <a:lstStyle/>
                    <a:p>
                      <a:pPr algn="ctr"/>
                      <a:r>
                        <a:rPr lang="pl-PL" sz="20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Dataset</a:t>
                      </a:r>
                      <a:endParaRPr lang="pl-PL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9" marR="91439" marT="45710" marB="45710"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pl-PL" sz="2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                               B1/B2 Features</a:t>
                      </a:r>
                      <a:endParaRPr lang="pl-PL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 marL="91439" marR="91439" marT="45710" marB="45710"/>
                </a:tc>
                <a:tc hMerge="1">
                  <a:txBody>
                    <a:bodyPr/>
                    <a:lstStyle/>
                    <a:p>
                      <a:pPr algn="ctr"/>
                      <a:endParaRPr lang="pl-PL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87724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latin typeface="Calibri" panose="020F0502020204030204" pitchFamily="34" charset="0"/>
                        </a:rPr>
                        <a:t>Australian</a:t>
                      </a:r>
                      <a:endParaRPr lang="pl-PL" sz="1800" b="1" dirty="0">
                        <a:latin typeface="Calibri" panose="020F0502020204030204" pitchFamily="34" charset="0"/>
                      </a:endParaRPr>
                    </a:p>
                  </a:txBody>
                  <a:tcPr marL="91439" marR="9143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latin typeface="Calibri" panose="020F0502020204030204" pitchFamily="34" charset="0"/>
                        </a:rPr>
                        <a:t>F8 &lt; 0.5</a:t>
                      </a:r>
                      <a:endParaRPr lang="pl-PL" sz="1800" dirty="0">
                        <a:latin typeface="Calibri" panose="020F0502020204030204" pitchFamily="34" charset="0"/>
                      </a:endParaRPr>
                    </a:p>
                  </a:txBody>
                  <a:tcPr marL="91439" marR="9143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latin typeface="Calibri" panose="020F0502020204030204" pitchFamily="34" charset="0"/>
                        </a:rPr>
                        <a:t>F8 ≥ 0.5 </a:t>
                      </a:r>
                      <a:r>
                        <a:rPr lang="el-GR" sz="1800" dirty="0" smtClean="0">
                          <a:latin typeface="Calibri" panose="020F0502020204030204" pitchFamily="34" charset="0"/>
                        </a:rPr>
                        <a:t>ᴧ</a:t>
                      </a:r>
                      <a:r>
                        <a:rPr lang="pl-PL" sz="1800" dirty="0" smtClean="0">
                          <a:latin typeface="Calibri" panose="020F0502020204030204" pitchFamily="34" charset="0"/>
                        </a:rPr>
                        <a:t> F9 ≥ 0.5</a:t>
                      </a:r>
                      <a:endParaRPr lang="pl-PL" sz="1800" dirty="0">
                        <a:latin typeface="Calibri" panose="020F0502020204030204" pitchFamily="34" charset="0"/>
                      </a:endParaRPr>
                    </a:p>
                  </a:txBody>
                  <a:tcPr marL="91439" marR="91439" marT="45710" marB="45710"/>
                </a:tc>
              </a:tr>
              <a:tr h="387724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latin typeface="Calibri" panose="020F0502020204030204" pitchFamily="34" charset="0"/>
                        </a:rPr>
                        <a:t>Appendicitis</a:t>
                      </a:r>
                      <a:endParaRPr lang="pl-PL" sz="1800" b="1" dirty="0">
                        <a:latin typeface="Calibri" panose="020F0502020204030204" pitchFamily="34" charset="0"/>
                      </a:endParaRPr>
                    </a:p>
                  </a:txBody>
                  <a:tcPr marL="91439" marR="9143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latin typeface="Calibri" panose="020F0502020204030204" pitchFamily="34" charset="0"/>
                        </a:rPr>
                        <a:t>F7 ≥ 7520.5</a:t>
                      </a:r>
                      <a:endParaRPr lang="pl-PL" sz="1800" dirty="0">
                        <a:latin typeface="Calibri" panose="020F0502020204030204" pitchFamily="34" charset="0"/>
                      </a:endParaRPr>
                    </a:p>
                  </a:txBody>
                  <a:tcPr marL="91439" marR="9143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latin typeface="Calibri" panose="020F0502020204030204" pitchFamily="34" charset="0"/>
                        </a:rPr>
                        <a:t>F7 &lt; 7520.5 </a:t>
                      </a:r>
                      <a:r>
                        <a:rPr lang="el-GR" sz="1800" dirty="0" smtClean="0">
                          <a:latin typeface="Calibri" panose="020F0502020204030204" pitchFamily="34" charset="0"/>
                        </a:rPr>
                        <a:t>ᴧ</a:t>
                      </a:r>
                      <a:r>
                        <a:rPr lang="pl-PL" sz="1800" dirty="0" smtClean="0">
                          <a:latin typeface="Calibri" panose="020F0502020204030204" pitchFamily="34" charset="0"/>
                        </a:rPr>
                        <a:t> F4 &lt; 12</a:t>
                      </a:r>
                      <a:endParaRPr lang="pl-PL" sz="1800" dirty="0">
                        <a:latin typeface="Calibri" panose="020F0502020204030204" pitchFamily="34" charset="0"/>
                      </a:endParaRPr>
                    </a:p>
                  </a:txBody>
                  <a:tcPr marL="91439" marR="91439" marT="45710" marB="45710"/>
                </a:tc>
              </a:tr>
              <a:tr h="387724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latin typeface="Calibri" panose="020F0502020204030204" pitchFamily="34" charset="0"/>
                        </a:rPr>
                        <a:t>Heart</a:t>
                      </a:r>
                      <a:endParaRPr lang="pl-PL" sz="1800" b="1" dirty="0">
                        <a:latin typeface="Calibri" panose="020F0502020204030204" pitchFamily="34" charset="0"/>
                      </a:endParaRPr>
                    </a:p>
                  </a:txBody>
                  <a:tcPr marL="91439" marR="9143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latin typeface="Calibri" panose="020F0502020204030204" pitchFamily="34" charset="0"/>
                        </a:rPr>
                        <a:t>F13 &lt; 4.5  </a:t>
                      </a:r>
                      <a:r>
                        <a:rPr lang="el-GR" sz="1800" dirty="0" smtClean="0">
                          <a:latin typeface="Calibri" panose="020F0502020204030204" pitchFamily="34" charset="0"/>
                        </a:rPr>
                        <a:t>ᴧ</a:t>
                      </a:r>
                      <a:r>
                        <a:rPr lang="pl-PL" sz="1800" dirty="0" smtClean="0">
                          <a:latin typeface="Calibri" panose="020F0502020204030204" pitchFamily="34" charset="0"/>
                        </a:rPr>
                        <a:t>  F12 &lt; 0.5</a:t>
                      </a:r>
                      <a:endParaRPr lang="pl-PL" sz="1800" dirty="0">
                        <a:latin typeface="Calibri" panose="020F0502020204030204" pitchFamily="34" charset="0"/>
                      </a:endParaRPr>
                    </a:p>
                  </a:txBody>
                  <a:tcPr marL="91439" marR="9143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latin typeface="Calibri" panose="020F0502020204030204" pitchFamily="34" charset="0"/>
                        </a:rPr>
                        <a:t>F13 ≥ 4.5 </a:t>
                      </a:r>
                      <a:r>
                        <a:rPr lang="el-GR" sz="1800" dirty="0" smtClean="0">
                          <a:latin typeface="Calibri" panose="020F0502020204030204" pitchFamily="34" charset="0"/>
                        </a:rPr>
                        <a:t>ᴧ</a:t>
                      </a:r>
                      <a:r>
                        <a:rPr lang="pl-PL" sz="1800" dirty="0" smtClean="0">
                          <a:latin typeface="Calibri" panose="020F0502020204030204" pitchFamily="34" charset="0"/>
                        </a:rPr>
                        <a:t> F3 ≥ 3.5</a:t>
                      </a:r>
                      <a:endParaRPr lang="pl-PL" sz="1800" dirty="0">
                        <a:latin typeface="Calibri" panose="020F0502020204030204" pitchFamily="34" charset="0"/>
                      </a:endParaRPr>
                    </a:p>
                  </a:txBody>
                  <a:tcPr marL="91439" marR="91439" marT="45710" marB="45710"/>
                </a:tc>
              </a:tr>
              <a:tr h="387724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latin typeface="Calibri" panose="020F0502020204030204" pitchFamily="34" charset="0"/>
                        </a:rPr>
                        <a:t>Diabetes</a:t>
                      </a:r>
                      <a:endParaRPr lang="pl-PL" sz="1800" b="1" dirty="0">
                        <a:latin typeface="Calibri" panose="020F0502020204030204" pitchFamily="34" charset="0"/>
                      </a:endParaRPr>
                    </a:p>
                  </a:txBody>
                  <a:tcPr marL="91439" marR="9143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latin typeface="Calibri" panose="020F0502020204030204" pitchFamily="34" charset="0"/>
                        </a:rPr>
                        <a:t>F2 &lt; 123.5</a:t>
                      </a:r>
                      <a:endParaRPr lang="pl-PL" sz="1800" dirty="0">
                        <a:latin typeface="Calibri" panose="020F0502020204030204" pitchFamily="34" charset="0"/>
                      </a:endParaRPr>
                    </a:p>
                  </a:txBody>
                  <a:tcPr marL="91439" marR="9143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latin typeface="Calibri" panose="020F0502020204030204" pitchFamily="34" charset="0"/>
                        </a:rPr>
                        <a:t>F2 ≥ 143.5</a:t>
                      </a:r>
                      <a:endParaRPr lang="pl-PL" sz="1800" dirty="0">
                        <a:latin typeface="Calibri" panose="020F0502020204030204" pitchFamily="34" charset="0"/>
                      </a:endParaRPr>
                    </a:p>
                  </a:txBody>
                  <a:tcPr marL="91439" marR="91439" marT="45710" marB="45710"/>
                </a:tc>
              </a:tr>
              <a:tr h="387724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latin typeface="Calibri" panose="020F0502020204030204" pitchFamily="34" charset="0"/>
                        </a:rPr>
                        <a:t>Wisconsin</a:t>
                      </a:r>
                      <a:endParaRPr lang="pl-PL" sz="1800" b="1" dirty="0">
                        <a:latin typeface="Calibri" panose="020F0502020204030204" pitchFamily="34" charset="0"/>
                      </a:endParaRPr>
                    </a:p>
                  </a:txBody>
                  <a:tcPr marL="91439" marR="9143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latin typeface="Calibri" panose="020F0502020204030204" pitchFamily="34" charset="0"/>
                        </a:rPr>
                        <a:t>F2 &lt; 2.5</a:t>
                      </a:r>
                      <a:endParaRPr lang="pl-PL" sz="1800" dirty="0">
                        <a:latin typeface="Calibri" panose="020F0502020204030204" pitchFamily="34" charset="0"/>
                      </a:endParaRPr>
                    </a:p>
                  </a:txBody>
                  <a:tcPr marL="91439" marR="9143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latin typeface="Calibri" panose="020F0502020204030204" pitchFamily="34" charset="0"/>
                        </a:rPr>
                        <a:t>F2 ≥ 4.5</a:t>
                      </a:r>
                      <a:endParaRPr lang="pl-PL" sz="1800" dirty="0">
                        <a:latin typeface="Calibri" panose="020F0502020204030204" pitchFamily="34" charset="0"/>
                      </a:endParaRPr>
                    </a:p>
                  </a:txBody>
                  <a:tcPr marL="91439" marR="91439" marT="45710" marB="45710"/>
                </a:tc>
              </a:tr>
              <a:tr h="387724">
                <a:tc>
                  <a:txBody>
                    <a:bodyPr/>
                    <a:lstStyle/>
                    <a:p>
                      <a:pPr algn="ctr"/>
                      <a:r>
                        <a:rPr lang="pl-PL" sz="1800" b="1" dirty="0" smtClean="0">
                          <a:latin typeface="Calibri" panose="020F0502020204030204" pitchFamily="34" charset="0"/>
                        </a:rPr>
                        <a:t>Hypothyroid</a:t>
                      </a:r>
                      <a:endParaRPr lang="pl-PL" sz="1800" b="1" dirty="0">
                        <a:latin typeface="Calibri" panose="020F0502020204030204" pitchFamily="34" charset="0"/>
                      </a:endParaRPr>
                    </a:p>
                  </a:txBody>
                  <a:tcPr marL="91439" marR="91439" marT="45710" marB="457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latin typeface="Calibri" panose="020F0502020204030204" pitchFamily="34" charset="0"/>
                        </a:rPr>
                        <a:t>F17 &lt; 0.00605</a:t>
                      </a:r>
                      <a:endParaRPr lang="pl-PL" sz="1800" dirty="0">
                        <a:latin typeface="Calibri" panose="020F0502020204030204" pitchFamily="34" charset="0"/>
                      </a:endParaRPr>
                    </a:p>
                  </a:txBody>
                  <a:tcPr marL="91439" marR="91439" marT="45710" marB="4571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dirty="0" smtClean="0">
                          <a:latin typeface="Calibri" panose="020F0502020204030204" pitchFamily="34" charset="0"/>
                        </a:rPr>
                        <a:t>F17 ≥ 0.00605 </a:t>
                      </a:r>
                      <a:r>
                        <a:rPr lang="el-GR" sz="1800" dirty="0" smtClean="0">
                          <a:latin typeface="Calibri" panose="020F0502020204030204" pitchFamily="34" charset="0"/>
                        </a:rPr>
                        <a:t>ᴧ</a:t>
                      </a:r>
                      <a:r>
                        <a:rPr lang="pl-PL" sz="1800" dirty="0" smtClean="0">
                          <a:latin typeface="Calibri" panose="020F0502020204030204" pitchFamily="34" charset="0"/>
                        </a:rPr>
                        <a:t> F21 &lt; 0.06472</a:t>
                      </a:r>
                    </a:p>
                  </a:txBody>
                  <a:tcPr marL="91439" marR="91439" marT="45710" marB="45710"/>
                </a:tc>
              </a:tr>
            </a:tbl>
          </a:graphicData>
        </a:graphic>
      </p:graphicFrame>
      <p:sp>
        <p:nvSpPr>
          <p:cNvPr id="53284" name="pole tekstowe 4"/>
          <p:cNvSpPr txBox="1">
            <a:spLocks noChangeArrowheads="1"/>
          </p:cNvSpPr>
          <p:nvPr/>
        </p:nvSpPr>
        <p:spPr bwMode="auto">
          <a:xfrm>
            <a:off x="249238" y="4114630"/>
            <a:ext cx="86090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Example of B1 features taken from important segments of  decision trees.</a:t>
            </a:r>
          </a:p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These features used in various learning systems greatly simplify their models and increase their accuracy. 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Convert Decision Tree to Distance Functions for more!</a:t>
            </a:r>
          </a:p>
          <a:p>
            <a:pPr eaLnBrk="1" hangingPunct="1"/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Extending training 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vectors with </a:t>
            </a:r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these </a:t>
            </a:r>
            <a:r>
              <a:rPr lang="en-US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features </a:t>
            </a:r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makes almost all learning algorithms reach similar high accuracy! </a:t>
            </a:r>
          </a:p>
          <a:p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Other features that frequently proved useful on </a:t>
            </a:r>
            <a: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such data</a:t>
            </a:r>
            <a:r>
              <a:rPr lang="en-US" dirty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smtClean="0">
                <a:solidFill>
                  <a:srgbClr val="EAEAEA"/>
                </a:solidFill>
                <a:latin typeface="Calibri" pitchFamily="34" charset="0"/>
                <a:cs typeface="Calibri" pitchFamily="34" charset="0"/>
              </a:rPr>
              <a:t>P1 prototypes.</a:t>
            </a:r>
            <a:endParaRPr lang="en-US" sz="1000" dirty="0">
              <a:solidFill>
                <a:srgbClr val="EAEAEA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010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CC00"/>
                </a:solidFill>
              </a:rPr>
              <a:t>Description of new </a:t>
            </a:r>
            <a:r>
              <a:rPr lang="en-US" dirty="0" smtClean="0">
                <a:solidFill>
                  <a:srgbClr val="FFCC00"/>
                </a:solidFill>
              </a:rPr>
              <a:t>features</a:t>
            </a:r>
            <a:endParaRPr lang="en-US" b="0" dirty="0" smtClean="0">
              <a:solidFill>
                <a:srgbClr val="FFCC00"/>
              </a:solidFill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268760"/>
            <a:ext cx="7924800" cy="4863099"/>
          </a:xfrm>
        </p:spPr>
        <p:txBody>
          <a:bodyPr/>
          <a:lstStyle/>
          <a:p>
            <a:pPr marL="0" indent="0" algn="just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000" b="0" dirty="0" smtClean="0"/>
              <a:t>X - original features</a:t>
            </a:r>
          </a:p>
          <a:p>
            <a:pPr marL="0" indent="0" algn="just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000" b="0" dirty="0" smtClean="0"/>
              <a:t>K - kernel features (Gaussian local kernels)</a:t>
            </a:r>
          </a:p>
          <a:p>
            <a:pPr marL="0" indent="0" algn="just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000" b="0" dirty="0" smtClean="0"/>
              <a:t>Z - unrestricted linear projections</a:t>
            </a:r>
          </a:p>
          <a:p>
            <a:pPr marL="0" indent="0" algn="just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000" b="0" dirty="0" smtClean="0"/>
              <a:t>H - restricted (clustered) projections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000" b="0" dirty="0" smtClean="0"/>
              <a:t>15 feature spaces based on combinations of these 4 different type of features may be constructed to extend original space</a:t>
            </a:r>
            <a:r>
              <a:rPr lang="en-US" dirty="0" smtClean="0"/>
              <a:t>:         </a:t>
            </a:r>
            <a:r>
              <a:rPr lang="en-US" dirty="0"/>
              <a:t>X, K, Z, H, </a:t>
            </a:r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en-US" sz="2000" b="0" dirty="0" smtClean="0"/>
              <a:t>K+Z, K+H, Z+H, K+Z+H, X+K, X+Z, X+H, X+K+Z, X+K+H, X+Z+H, X+K+Z+H.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000" b="0" dirty="0" smtClean="0"/>
              <a:t>The final vector </a:t>
            </a:r>
            <a:r>
              <a:rPr lang="en-US" sz="2000" i="1" dirty="0" smtClean="0"/>
              <a:t>X</a:t>
            </a:r>
            <a:r>
              <a:rPr lang="en-US" sz="2000" b="0" dirty="0" smtClean="0"/>
              <a:t> is thus composed from a number of </a:t>
            </a:r>
            <a:br>
              <a:rPr lang="en-US" sz="2000" b="0" dirty="0" smtClean="0"/>
            </a:br>
            <a:r>
              <a:rPr lang="en-US" sz="2000" i="1" dirty="0" smtClean="0"/>
              <a:t>X </a:t>
            </a:r>
            <a:r>
              <a:rPr lang="en-US" sz="2000" b="0" i="1" dirty="0" smtClean="0"/>
              <a:t>= </a:t>
            </a:r>
            <a:r>
              <a:rPr lang="en-US" sz="2000" b="0" dirty="0" smtClean="0"/>
              <a:t>[</a:t>
            </a:r>
            <a:r>
              <a:rPr lang="en-US" sz="2000" b="0" i="1" dirty="0" smtClean="0"/>
              <a:t>x</a:t>
            </a:r>
            <a:r>
              <a:rPr lang="en-US" sz="2000" b="0" i="1" baseline="-25000" dirty="0" smtClean="0"/>
              <a:t>1</a:t>
            </a:r>
            <a:r>
              <a:rPr lang="en-US" sz="2000" b="0" i="1" dirty="0" smtClean="0"/>
              <a:t>..x</a:t>
            </a:r>
            <a:r>
              <a:rPr lang="en-US" sz="2000" b="0" i="1" baseline="-25000" dirty="0" smtClean="0"/>
              <a:t>n,</a:t>
            </a:r>
            <a:r>
              <a:rPr lang="en-US" sz="2000" b="0" i="1" dirty="0" smtClean="0"/>
              <a:t> z</a:t>
            </a:r>
            <a:r>
              <a:rPr lang="en-US" sz="2000" b="0" i="1" baseline="-25000" dirty="0" smtClean="0"/>
              <a:t>1</a:t>
            </a:r>
            <a:r>
              <a:rPr lang="en-US" sz="2000" b="0" i="1" dirty="0" smtClean="0"/>
              <a:t>.., h</a:t>
            </a:r>
            <a:r>
              <a:rPr lang="en-US" sz="2000" b="0" i="1" baseline="-25000" dirty="0" smtClean="0"/>
              <a:t>1</a:t>
            </a:r>
            <a:r>
              <a:rPr lang="en-US" sz="2000" b="0" i="1" dirty="0" smtClean="0"/>
              <a:t>.., k</a:t>
            </a:r>
            <a:r>
              <a:rPr lang="en-US" sz="2000" b="0" i="1" baseline="-25000" dirty="0" smtClean="0"/>
              <a:t>1</a:t>
            </a:r>
            <a:r>
              <a:rPr lang="en-US" sz="2000" b="0" i="1" dirty="0" smtClean="0"/>
              <a:t>..</a:t>
            </a:r>
            <a:r>
              <a:rPr lang="en-US" sz="2000" b="0" dirty="0" smtClean="0"/>
              <a:t>] features. </a:t>
            </a:r>
            <a:br>
              <a:rPr lang="en-US" sz="2000" b="0" dirty="0" smtClean="0"/>
            </a:br>
            <a:r>
              <a:rPr lang="en-US" sz="2000" b="0" dirty="0" smtClean="0"/>
              <a:t>In the SF space linear discrimination is used (SVML), </a:t>
            </a:r>
            <a:br>
              <a:rPr lang="en-US" sz="2000" b="0" dirty="0" smtClean="0"/>
            </a:br>
            <a:r>
              <a:rPr lang="en-US" sz="2000" b="0" dirty="0" smtClean="0"/>
              <a:t>although other methods may find better solution.</a:t>
            </a:r>
            <a:endParaRPr lang="en-US" dirty="0"/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000" b="0" dirty="0" smtClean="0"/>
              <a:t>Only a few results are presented here (big table).</a:t>
            </a:r>
          </a:p>
        </p:txBody>
      </p:sp>
    </p:spTree>
    <p:extLst>
      <p:ext uri="{BB962C8B-B14F-4D97-AF65-F5344CB8AC3E}">
        <p14:creationId xmlns:p14="http://schemas.microsoft.com/office/powerpoint/2010/main" val="121824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CC00"/>
                </a:solidFill>
              </a:rPr>
              <a:t>SFM vs SVM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276106"/>
            <a:ext cx="7924800" cy="471943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200" b="0" dirty="0" smtClean="0"/>
              <a:t>SFM generalize SVM approach by explicitly building feature space: enhance your input space adding kernel features </a:t>
            </a:r>
            <a:r>
              <a:rPr lang="en-US" sz="2200" b="0" dirty="0" err="1" smtClean="0">
                <a:solidFill>
                  <a:srgbClr val="FFFF00"/>
                </a:solidFill>
              </a:rPr>
              <a:t>z</a:t>
            </a:r>
            <a:r>
              <a:rPr lang="en-US" sz="2200" b="0" i="1" baseline="-25000" dirty="0" err="1" smtClean="0">
                <a:solidFill>
                  <a:srgbClr val="FFFF00"/>
                </a:solidFill>
              </a:rPr>
              <a:t>i</a:t>
            </a:r>
            <a:r>
              <a:rPr lang="en-US" sz="2200" b="0" i="1" baseline="-25000" dirty="0" smtClean="0">
                <a:solidFill>
                  <a:srgbClr val="FFFF00"/>
                </a:solidFill>
              </a:rPr>
              <a:t> </a:t>
            </a:r>
            <a:r>
              <a:rPr lang="en-US" sz="2200" b="0" dirty="0" smtClean="0">
                <a:solidFill>
                  <a:srgbClr val="FFFF00"/>
                </a:solidFill>
              </a:rPr>
              <a:t>(X)=K(</a:t>
            </a:r>
            <a:r>
              <a:rPr lang="en-US" sz="2200" b="0" dirty="0" err="1" smtClean="0">
                <a:solidFill>
                  <a:srgbClr val="FFFF00"/>
                </a:solidFill>
              </a:rPr>
              <a:t>X;SV</a:t>
            </a:r>
            <a:r>
              <a:rPr lang="en-US" sz="2200" b="0" i="1" baseline="-25000" dirty="0" err="1" smtClean="0">
                <a:solidFill>
                  <a:srgbClr val="FFFF00"/>
                </a:solidFill>
              </a:rPr>
              <a:t>i</a:t>
            </a:r>
            <a:r>
              <a:rPr lang="en-US" sz="2200" b="0" dirty="0" smtClean="0">
                <a:solidFill>
                  <a:srgbClr val="FFFF00"/>
                </a:solidFill>
              </a:rPr>
              <a:t>)</a:t>
            </a:r>
          </a:p>
          <a:p>
            <a:pPr marL="0" indent="0" eaLnBrk="1" hangingPunct="1">
              <a:buNone/>
              <a:defRPr/>
            </a:pPr>
            <a:r>
              <a:rPr lang="en-US" sz="2200" b="0" dirty="0" smtClean="0"/>
              <a:t>+ any other useful types of features.</a:t>
            </a:r>
          </a:p>
          <a:p>
            <a:pPr marL="0" indent="0" eaLnBrk="1" hangingPunct="1">
              <a:buNone/>
              <a:defRPr/>
            </a:pPr>
            <a:endParaRPr lang="en-US" sz="2200" b="0" dirty="0" smtClean="0"/>
          </a:p>
          <a:p>
            <a:pPr marL="0" indent="0" eaLnBrk="1" hangingPunct="1">
              <a:buNone/>
              <a:defRPr/>
            </a:pPr>
            <a:r>
              <a:rPr lang="en-US" sz="2200" b="0" dirty="0" smtClean="0"/>
              <a:t>SFM advantages comparing to SVM:</a:t>
            </a:r>
          </a:p>
          <a:p>
            <a:pPr eaLnBrk="1" hangingPunct="1">
              <a:defRPr/>
            </a:pPr>
            <a:r>
              <a:rPr lang="en-US" sz="2200" b="0" dirty="0" smtClean="0"/>
              <a:t>Kernel-based SVM </a:t>
            </a:r>
            <a:r>
              <a:rPr lang="en-US" sz="2200" b="0" dirty="0" smtClean="0">
                <a:sym typeface="Wingdings" pitchFamily="2" charset="2"/>
              </a:rPr>
              <a:t></a:t>
            </a:r>
            <a:r>
              <a:rPr lang="en-US" sz="2200" b="0" dirty="0" smtClean="0"/>
              <a:t> SVML in explicitly constructed kernel space, allows for various feature selection methods, local kernel optimization. </a:t>
            </a:r>
          </a:p>
          <a:p>
            <a:pPr eaLnBrk="1" hangingPunct="1">
              <a:defRPr/>
            </a:pPr>
            <a:r>
              <a:rPr lang="en-US" sz="2200" b="0" dirty="0" smtClean="0"/>
              <a:t>Extend input + kernel space =&gt; improvement. </a:t>
            </a:r>
          </a:p>
          <a:p>
            <a:pPr eaLnBrk="1" hangingPunct="1">
              <a:defRPr/>
            </a:pPr>
            <a:r>
              <a:rPr lang="en-US" sz="2200" b="0" dirty="0" smtClean="0"/>
              <a:t>Linear discrimination on explicit representation of features </a:t>
            </a:r>
            <a:br>
              <a:rPr lang="en-US" sz="2200" b="0" dirty="0" smtClean="0"/>
            </a:br>
            <a:r>
              <a:rPr lang="en-US" sz="2200" b="0" dirty="0" smtClean="0"/>
              <a:t>= easy interpretation of SFM functions as combination of local similarity evaluations (biologically plausible).</a:t>
            </a:r>
          </a:p>
        </p:txBody>
      </p:sp>
    </p:spTree>
    <p:extLst>
      <p:ext uri="{BB962C8B-B14F-4D97-AF65-F5344CB8AC3E}">
        <p14:creationId xmlns:p14="http://schemas.microsoft.com/office/powerpoint/2010/main" val="2754158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86518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CC00"/>
                </a:solidFill>
              </a:rPr>
              <a:t>SFM vs SVM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75" y="1340768"/>
            <a:ext cx="7962082" cy="4593679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200" b="0" dirty="0" smtClean="0"/>
              <a:t>How to extend the feature space, creating SF space? </a:t>
            </a:r>
          </a:p>
          <a:p>
            <a:pPr eaLnBrk="1" hangingPunct="1">
              <a:defRPr/>
            </a:pPr>
            <a:r>
              <a:rPr lang="en-US" sz="2200" b="0" dirty="0" smtClean="0"/>
              <a:t>Use various kernels </a:t>
            </a:r>
            <a:r>
              <a:rPr lang="en-US" sz="2200" b="0" dirty="0"/>
              <a:t>with various </a:t>
            </a:r>
            <a:r>
              <a:rPr lang="en-US" sz="2200" b="0" dirty="0" smtClean="0"/>
              <a:t>parameters. </a:t>
            </a:r>
          </a:p>
          <a:p>
            <a:pPr eaLnBrk="1" hangingPunct="1">
              <a:defRPr/>
            </a:pPr>
            <a:r>
              <a:rPr lang="en-US" sz="2200" b="0" dirty="0" smtClean="0"/>
              <a:t>Use global </a:t>
            </a:r>
            <a:r>
              <a:rPr lang="en-US" sz="2200" b="0" dirty="0"/>
              <a:t>features </a:t>
            </a:r>
            <a:r>
              <a:rPr lang="en-US" sz="2200" b="0" dirty="0" smtClean="0"/>
              <a:t>obtained from various projections. </a:t>
            </a:r>
          </a:p>
          <a:p>
            <a:pPr eaLnBrk="1" hangingPunct="1">
              <a:defRPr/>
            </a:pPr>
            <a:r>
              <a:rPr lang="en-US" sz="2200" b="0" dirty="0" smtClean="0"/>
              <a:t>Use local features to handle exceptions.</a:t>
            </a:r>
            <a:endParaRPr lang="en-US" sz="2200" b="0" dirty="0"/>
          </a:p>
          <a:p>
            <a:pPr eaLnBrk="1" hangingPunct="1">
              <a:defRPr/>
            </a:pPr>
            <a:r>
              <a:rPr lang="en-US" sz="2200" b="0" dirty="0" smtClean="0"/>
              <a:t>Use feature </a:t>
            </a:r>
            <a:r>
              <a:rPr lang="en-US" sz="2200" b="0" dirty="0"/>
              <a:t>selection to define optimal support </a:t>
            </a:r>
            <a:r>
              <a:rPr lang="pl-PL" sz="2200" b="0" dirty="0" smtClean="0"/>
              <a:t/>
            </a:r>
            <a:br>
              <a:rPr lang="pl-PL" sz="2200" b="0" dirty="0" smtClean="0"/>
            </a:br>
            <a:r>
              <a:rPr lang="en-US" sz="2200" b="0" dirty="0" smtClean="0"/>
              <a:t>feature space.</a:t>
            </a:r>
            <a:endParaRPr lang="en-US" sz="2200" b="0" dirty="0"/>
          </a:p>
          <a:p>
            <a:pPr marL="0" indent="0" eaLnBrk="1" hangingPunct="1">
              <a:buNone/>
              <a:defRPr/>
            </a:pPr>
            <a:r>
              <a:rPr lang="en-US" sz="2200" b="0" dirty="0" smtClean="0"/>
              <a:t>Many </a:t>
            </a:r>
            <a:r>
              <a:rPr lang="en-US" sz="2200" b="0" dirty="0"/>
              <a:t>algorithms </a:t>
            </a:r>
            <a:r>
              <a:rPr lang="en-US" sz="2200" b="0" dirty="0" smtClean="0"/>
              <a:t>may be used in </a:t>
            </a:r>
            <a:r>
              <a:rPr lang="en-US" sz="2200" b="0" dirty="0"/>
              <a:t>SF space to generate </a:t>
            </a:r>
            <a:r>
              <a:rPr lang="en-US" sz="2200" b="0" dirty="0" smtClean="0"/>
              <a:t>the </a:t>
            </a:r>
            <a:r>
              <a:rPr lang="en-US" sz="2200" b="0" dirty="0"/>
              <a:t>final </a:t>
            </a:r>
            <a:r>
              <a:rPr lang="en-US" sz="2200" b="0" dirty="0" smtClean="0"/>
              <a:t>solution. </a:t>
            </a:r>
          </a:p>
          <a:p>
            <a:pPr marL="0" indent="0" algn="just" eaLnBrk="1" hangingPunct="1">
              <a:buNone/>
              <a:defRPr/>
            </a:pPr>
            <a:endParaRPr lang="en-US" sz="2200" b="0" dirty="0" smtClean="0"/>
          </a:p>
          <a:p>
            <a:pPr marL="0" indent="0" algn="just" eaLnBrk="1" hangingPunct="1">
              <a:buNone/>
              <a:defRPr/>
            </a:pPr>
            <a:r>
              <a:rPr lang="en-US" sz="2200" b="0" dirty="0" smtClean="0"/>
              <a:t>In the current version three types of features are used, but many extensions are possible. </a:t>
            </a:r>
            <a:endParaRPr lang="en-US" sz="2200" b="0" dirty="0"/>
          </a:p>
        </p:txBody>
      </p:sp>
    </p:spTree>
    <p:extLst>
      <p:ext uri="{BB962C8B-B14F-4D97-AF65-F5344CB8AC3E}">
        <p14:creationId xmlns:p14="http://schemas.microsoft.com/office/powerpoint/2010/main" val="1625978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08041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CC00"/>
                </a:solidFill>
              </a:rPr>
              <a:t>Results</a:t>
            </a:r>
            <a:br>
              <a:rPr lang="en-US" b="0" dirty="0" smtClean="0">
                <a:solidFill>
                  <a:srgbClr val="FFCC00"/>
                </a:solidFill>
              </a:rPr>
            </a:br>
            <a:r>
              <a:rPr lang="en-US" sz="3200" b="0" dirty="0" smtClean="0">
                <a:solidFill>
                  <a:srgbClr val="FFCC00"/>
                </a:solidFill>
              </a:rPr>
              <a:t>SVM vs SFM in the kernel space only</a:t>
            </a:r>
            <a:endParaRPr lang="en-US" b="0" dirty="0" smtClean="0">
              <a:solidFill>
                <a:srgbClr val="FFCC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060848"/>
            <a:ext cx="84201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2903172"/>
            <a:ext cx="8420099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373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08041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b="0" dirty="0" smtClean="0">
                <a:solidFill>
                  <a:srgbClr val="FFCC00"/>
                </a:solidFill>
              </a:rPr>
              <a:t>Results</a:t>
            </a:r>
            <a:r>
              <a:rPr lang="en-US" sz="4000" dirty="0" smtClean="0">
                <a:solidFill>
                  <a:srgbClr val="FFCC00"/>
                </a:solidFill>
              </a:rPr>
              <a:t>: </a:t>
            </a:r>
            <a:r>
              <a:rPr lang="en-US" b="0" dirty="0" smtClean="0">
                <a:solidFill>
                  <a:srgbClr val="FFCC00"/>
                </a:solidFill>
              </a:rPr>
              <a:t>SFM in extended spaces</a:t>
            </a:r>
            <a:endParaRPr lang="en-US" sz="4000" b="0" dirty="0" smtClean="0">
              <a:solidFill>
                <a:srgbClr val="FFCC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16832"/>
            <a:ext cx="9144001" cy="295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 bwMode="auto">
          <a:xfrm>
            <a:off x="3419872" y="2276872"/>
            <a:ext cx="1440160" cy="46166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4" name="Prostokąt 3"/>
          <p:cNvSpPr/>
          <p:nvPr/>
        </p:nvSpPr>
        <p:spPr bwMode="auto">
          <a:xfrm>
            <a:off x="3419872" y="2276872"/>
            <a:ext cx="1440160" cy="461665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7" name="Prostokąt 6"/>
          <p:cNvSpPr/>
          <p:nvPr/>
        </p:nvSpPr>
        <p:spPr bwMode="auto">
          <a:xfrm>
            <a:off x="4860032" y="2636912"/>
            <a:ext cx="1440160" cy="461665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8" name="Prostokąt 7"/>
          <p:cNvSpPr/>
          <p:nvPr/>
        </p:nvSpPr>
        <p:spPr bwMode="auto">
          <a:xfrm>
            <a:off x="3419872" y="2996952"/>
            <a:ext cx="1440160" cy="461665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9" name="Prostokąt 8"/>
          <p:cNvSpPr/>
          <p:nvPr/>
        </p:nvSpPr>
        <p:spPr bwMode="auto">
          <a:xfrm>
            <a:off x="3419872" y="3356992"/>
            <a:ext cx="1440160" cy="461665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10" name="Prostokąt 9"/>
          <p:cNvSpPr/>
          <p:nvPr/>
        </p:nvSpPr>
        <p:spPr bwMode="auto">
          <a:xfrm>
            <a:off x="1835696" y="3789040"/>
            <a:ext cx="1584176" cy="461665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11" name="Prostokąt 10"/>
          <p:cNvSpPr/>
          <p:nvPr/>
        </p:nvSpPr>
        <p:spPr bwMode="auto">
          <a:xfrm>
            <a:off x="3419872" y="4149080"/>
            <a:ext cx="1440160" cy="461665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12" name="Prostokąt 11"/>
          <p:cNvSpPr/>
          <p:nvPr/>
        </p:nvSpPr>
        <p:spPr bwMode="auto">
          <a:xfrm>
            <a:off x="7674890" y="4509120"/>
            <a:ext cx="1440161" cy="461665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0540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08041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CC00"/>
                </a:solidFill>
              </a:rPr>
              <a:t>Results</a:t>
            </a:r>
            <a:r>
              <a:rPr lang="en-US" dirty="0" smtClean="0">
                <a:solidFill>
                  <a:srgbClr val="FFCC00"/>
                </a:solidFill>
              </a:rPr>
              <a:t>: </a:t>
            </a:r>
            <a:r>
              <a:rPr lang="en-US" b="0" dirty="0" err="1" smtClean="0">
                <a:solidFill>
                  <a:srgbClr val="FFCC00"/>
                </a:solidFill>
              </a:rPr>
              <a:t>kNN</a:t>
            </a:r>
            <a:r>
              <a:rPr lang="en-US" sz="3200" b="0" dirty="0" smtClean="0">
                <a:solidFill>
                  <a:srgbClr val="FFCC00"/>
                </a:solidFill>
              </a:rPr>
              <a:t> in extended spaces</a:t>
            </a:r>
            <a:endParaRPr lang="en-US" b="0" dirty="0" smtClean="0">
              <a:solidFill>
                <a:srgbClr val="FFCC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1968609"/>
            <a:ext cx="9144000" cy="290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 bwMode="auto">
          <a:xfrm>
            <a:off x="1792066" y="2324075"/>
            <a:ext cx="1406202" cy="302285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5" name="Prostokąt 4"/>
          <p:cNvSpPr/>
          <p:nvPr/>
        </p:nvSpPr>
        <p:spPr bwMode="auto">
          <a:xfrm>
            <a:off x="3291840" y="2677021"/>
            <a:ext cx="1474918" cy="320179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 bwMode="auto">
          <a:xfrm>
            <a:off x="3247479" y="3047694"/>
            <a:ext cx="1509330" cy="351829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7" name="Prostokąt 6"/>
          <p:cNvSpPr/>
          <p:nvPr/>
        </p:nvSpPr>
        <p:spPr bwMode="auto">
          <a:xfrm>
            <a:off x="1814303" y="3399523"/>
            <a:ext cx="1383964" cy="368251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8" name="Prostokąt 7"/>
          <p:cNvSpPr/>
          <p:nvPr/>
        </p:nvSpPr>
        <p:spPr bwMode="auto">
          <a:xfrm>
            <a:off x="4766759" y="3767775"/>
            <a:ext cx="1447238" cy="296226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9" name="Prostokąt 8"/>
          <p:cNvSpPr/>
          <p:nvPr/>
        </p:nvSpPr>
        <p:spPr bwMode="auto">
          <a:xfrm>
            <a:off x="1835696" y="4130237"/>
            <a:ext cx="1411783" cy="349407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10" name="Prostokąt 9"/>
          <p:cNvSpPr/>
          <p:nvPr/>
        </p:nvSpPr>
        <p:spPr bwMode="auto">
          <a:xfrm>
            <a:off x="1835696" y="4479644"/>
            <a:ext cx="1411783" cy="389515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176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080418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0" dirty="0" smtClean="0">
                <a:solidFill>
                  <a:srgbClr val="FFCC00"/>
                </a:solidFill>
              </a:rPr>
              <a:t>Results</a:t>
            </a:r>
            <a:r>
              <a:rPr lang="en-US" dirty="0" smtClean="0">
                <a:solidFill>
                  <a:srgbClr val="FFCC00"/>
                </a:solidFill>
              </a:rPr>
              <a:t>: </a:t>
            </a:r>
            <a:r>
              <a:rPr lang="en-US" b="0" dirty="0" smtClean="0">
                <a:solidFill>
                  <a:srgbClr val="FFCC00"/>
                </a:solidFill>
              </a:rPr>
              <a:t>SSV</a:t>
            </a:r>
            <a:r>
              <a:rPr lang="en-US" sz="3200" b="0" dirty="0" smtClean="0">
                <a:solidFill>
                  <a:srgbClr val="FFCC00"/>
                </a:solidFill>
              </a:rPr>
              <a:t> in extended spaces </a:t>
            </a:r>
            <a:endParaRPr lang="en-US" b="0" dirty="0" smtClean="0">
              <a:solidFill>
                <a:srgbClr val="FFCC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912654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ostokąt 3"/>
          <p:cNvSpPr/>
          <p:nvPr/>
        </p:nvSpPr>
        <p:spPr bwMode="auto">
          <a:xfrm>
            <a:off x="6108857" y="2348880"/>
            <a:ext cx="1559487" cy="351647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5" name="Prostokąt 4"/>
          <p:cNvSpPr/>
          <p:nvPr/>
        </p:nvSpPr>
        <p:spPr bwMode="auto">
          <a:xfrm>
            <a:off x="3243957" y="2655130"/>
            <a:ext cx="1440160" cy="461665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6" name="Prostokąt 5"/>
          <p:cNvSpPr/>
          <p:nvPr/>
        </p:nvSpPr>
        <p:spPr bwMode="auto">
          <a:xfrm>
            <a:off x="3235747" y="3044934"/>
            <a:ext cx="1440160" cy="461665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7" name="Prostokąt 6"/>
          <p:cNvSpPr/>
          <p:nvPr/>
        </p:nvSpPr>
        <p:spPr bwMode="auto">
          <a:xfrm>
            <a:off x="3243957" y="3465004"/>
            <a:ext cx="1440159" cy="351092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8" name="Prostokąt 7"/>
          <p:cNvSpPr/>
          <p:nvPr/>
        </p:nvSpPr>
        <p:spPr bwMode="auto">
          <a:xfrm>
            <a:off x="3243957" y="4189189"/>
            <a:ext cx="1440159" cy="347024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9" name="Prostokąt 8"/>
          <p:cNvSpPr/>
          <p:nvPr/>
        </p:nvSpPr>
        <p:spPr bwMode="auto">
          <a:xfrm>
            <a:off x="7717536" y="4189189"/>
            <a:ext cx="1390968" cy="291371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  <p:sp>
        <p:nvSpPr>
          <p:cNvPr id="10" name="Prostokąt 9"/>
          <p:cNvSpPr/>
          <p:nvPr/>
        </p:nvSpPr>
        <p:spPr bwMode="auto">
          <a:xfrm>
            <a:off x="7686384" y="4593303"/>
            <a:ext cx="1422120" cy="301786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148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50838"/>
            <a:ext cx="7437438" cy="774700"/>
          </a:xfrm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dirty="0" smtClean="0"/>
              <a:t>Learning from others … 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311275"/>
            <a:ext cx="8280400" cy="1193800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Learn to transfer knowledge by extracting interesting features created by different systems. Ex. prototypes, combinations of features with thresholds … </a:t>
            </a:r>
          </a:p>
          <a:p>
            <a:pPr marL="0" indent="0" eaLnBrk="1" hangingPunct="1">
              <a:buFontTx/>
              <a:buNone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=&gt; </a:t>
            </a:r>
            <a:r>
              <a:rPr lang="en-US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Universal Learning Machines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593725" y="2411413"/>
            <a:ext cx="8377238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Classify all types of features – what type of info they extract?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sz="10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1000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B1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Binary – unrestricted projections </a:t>
            </a:r>
            <a:r>
              <a:rPr lang="en-US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baseline="-25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B2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Binary – complexes  </a:t>
            </a:r>
            <a:r>
              <a:rPr lang="en-US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baseline="-25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 </a:t>
            </a:r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ᴧ </a:t>
            </a:r>
            <a:r>
              <a:rPr lang="en-US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baseline="-25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 </a:t>
            </a:r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… ᴧ </a:t>
            </a:r>
            <a:r>
              <a:rPr lang="en-US" i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baseline="-25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B3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Binary – restricted by distance  </a:t>
            </a:r>
          </a:p>
          <a:p>
            <a:pPr>
              <a:spcBef>
                <a:spcPts val="0"/>
              </a:spcBef>
              <a:spcAft>
                <a:spcPts val="1200"/>
              </a:spcAft>
              <a:defRPr/>
            </a:pPr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R1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: Line – original real features </a:t>
            </a:r>
            <a:r>
              <a:rPr lang="en-US" i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i="1" baseline="-25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; non-linear thresholds for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“contrast 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	   enhancement“ </a:t>
            </a:r>
            <a:r>
              <a:rPr lang="en-US" dirty="0" smtClean="0">
                <a:solidFill>
                  <a:srgbClr val="FFFF00"/>
                </a:solidFill>
                <a:latin typeface="Symbol" pitchFamily="18" charset="2"/>
                <a:cs typeface="Calibri" pitchFamily="34" charset="0"/>
              </a:rPr>
              <a:t>s</a:t>
            </a:r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i="1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i="1" baseline="-250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Symbol" pitchFamily="18" charset="2"/>
                <a:cs typeface="Calibri" pitchFamily="34" charset="0"/>
              </a:rPr>
              <a:t>-</a:t>
            </a:r>
            <a:r>
              <a:rPr lang="en-US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i="1" baseline="-25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;  intervals (k-</a:t>
            </a:r>
            <a:r>
              <a:rPr lang="en-US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sep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libri" pitchFamily="34" charset="0"/>
                <a:cs typeface="Calibri" pitchFamily="34" charset="0"/>
              </a:rPr>
              <a:t>). </a:t>
            </a:r>
            <a:endParaRPr lang="en-US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R4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Line – restricted by distance, original feature; thresholds; intervals (k-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); more general 1D patterns. </a:t>
            </a:r>
            <a:endParaRPr lang="en-US" baseline="30000" dirty="0" smtClean="0">
              <a:latin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Prototypes: general q-separability, weighted distance functions or specialized kernels. 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Motifs, based on correlations between elements rather than input values.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2230" name="Object 4"/>
          <p:cNvGraphicFramePr>
            <a:graphicFrameLocks noChangeAspect="1"/>
          </p:cNvGraphicFramePr>
          <p:nvPr/>
        </p:nvGraphicFramePr>
        <p:xfrm>
          <a:off x="4322763" y="3563938"/>
          <a:ext cx="4545012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18" name="Equation" r:id="rId5" imgW="2324100" imgH="279400" progId="Equation.DSMT4">
                  <p:embed/>
                </p:oleObj>
              </mc:Choice>
              <mc:Fallback>
                <p:oleObj name="Equation" r:id="rId5" imgW="23241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2763" y="3563938"/>
                        <a:ext cx="4545012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212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armur">
  <a:themeElements>
    <a:clrScheme name="Marmur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l-PL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l-PL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armur">
  <a:themeElements>
    <a:clrScheme name="Marmur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ojekt domyślny">
  <a:themeElements>
    <a:clrScheme name="Projekt domyślny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Marmur">
  <a:themeElements>
    <a:clrScheme name="Marmur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Marmu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Marmur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rmur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23837</TotalTime>
  <Words>5609</Words>
  <Application>Microsoft Office PowerPoint</Application>
  <PresentationFormat>Pokaz na ekranie (4:3)</PresentationFormat>
  <Paragraphs>913</Paragraphs>
  <Slides>115</Slides>
  <Notes>100</Notes>
  <HiddenSlides>0</HiddenSlides>
  <MMClips>1</MMClips>
  <ScaleCrop>false</ScaleCrop>
  <HeadingPairs>
    <vt:vector size="6" baseType="variant">
      <vt:variant>
        <vt:lpstr>Motyw</vt:lpstr>
      </vt:variant>
      <vt:variant>
        <vt:i4>4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115</vt:i4>
      </vt:variant>
    </vt:vector>
  </HeadingPairs>
  <TitlesOfParts>
    <vt:vector size="120" baseType="lpstr">
      <vt:lpstr>1_Marmur</vt:lpstr>
      <vt:lpstr>Marmur</vt:lpstr>
      <vt:lpstr>Projekt domyślny</vt:lpstr>
      <vt:lpstr>2_Marmur</vt:lpstr>
      <vt:lpstr>Equation</vt:lpstr>
      <vt:lpstr>A few ML algorithms  worth further development</vt:lpstr>
      <vt:lpstr>NeuroCog projects</vt:lpstr>
      <vt:lpstr>My group of neuro-cog-fanatics</vt:lpstr>
      <vt:lpstr>Prezentacja programu PowerPoint</vt:lpstr>
      <vt:lpstr>Computational QM</vt:lpstr>
      <vt:lpstr>Analyze graph to solve HC=EC</vt:lpstr>
      <vt:lpstr>Discovering the wheel</vt:lpstr>
      <vt:lpstr>Discovering the wheel - reverse</vt:lpstr>
      <vt:lpstr>Department of Informatics  in 2008</vt:lpstr>
      <vt:lpstr>CI Projects</vt:lpstr>
      <vt:lpstr>CI topics</vt:lpstr>
      <vt:lpstr>Understanding NN functions</vt:lpstr>
      <vt:lpstr>Visualization of NN mappings</vt:lpstr>
      <vt:lpstr>Trajectories of MLP weights</vt:lpstr>
      <vt:lpstr>Dynamics of learning</vt:lpstr>
      <vt:lpstr>Promising convergence</vt:lpstr>
      <vt:lpstr>Converged ...</vt:lpstr>
      <vt:lpstr>Adding regularization</vt:lpstr>
      <vt:lpstr>MLP/RBF Wine solution</vt:lpstr>
      <vt:lpstr>What is inside?</vt:lpstr>
      <vt:lpstr>Wine: hidden 2D</vt:lpstr>
      <vt:lpstr>Hi-D trajectories</vt:lpstr>
      <vt:lpstr>What feedforward NN really do?</vt:lpstr>
      <vt:lpstr>Linear separability</vt:lpstr>
      <vt:lpstr>Approximate separability</vt:lpstr>
      <vt:lpstr>Rules</vt:lpstr>
      <vt:lpstr>Complex distribution</vt:lpstr>
      <vt:lpstr>Interval transformation</vt:lpstr>
      <vt:lpstr>Much more complex logic … </vt:lpstr>
      <vt:lpstr>FSM - neurofuzzy systems</vt:lpstr>
      <vt:lpstr>Rules from MLPs</vt:lpstr>
      <vt:lpstr>MLP2LN</vt:lpstr>
      <vt:lpstr>Prototype-based rules</vt:lpstr>
      <vt:lpstr>P-rules</vt:lpstr>
      <vt:lpstr>Promoters with p-distances</vt:lpstr>
      <vt:lpstr>P-rules and C-rules</vt:lpstr>
      <vt:lpstr>P-rules and intuitive thinking</vt:lpstr>
      <vt:lpstr>Decision borders</vt:lpstr>
      <vt:lpstr>NN learning algorithms</vt:lpstr>
      <vt:lpstr>Support Vectors</vt:lpstr>
      <vt:lpstr>Selecting Support Vectors</vt:lpstr>
      <vt:lpstr>SVNT algorithm (2005)</vt:lpstr>
      <vt:lpstr>XOR solution</vt:lpstr>
      <vt:lpstr>Hypothyroid data example</vt:lpstr>
      <vt:lpstr>Biological inspirations</vt:lpstr>
      <vt:lpstr>aRPM</vt:lpstr>
      <vt:lpstr>Main idea</vt:lpstr>
      <vt:lpstr>aRPM</vt:lpstr>
      <vt:lpstr>aRPM with margin optimization</vt:lpstr>
      <vt:lpstr>Prezentacja programu PowerPoint</vt:lpstr>
      <vt:lpstr>Prezentacja programu PowerPoint</vt:lpstr>
      <vt:lpstr>Datasets</vt:lpstr>
      <vt:lpstr>aRMP results</vt:lpstr>
      <vt:lpstr>aRPM with locally optimized kernels</vt:lpstr>
      <vt:lpstr>aRMP with  LOK results, simplest version</vt:lpstr>
      <vt:lpstr>aRMP conclusions</vt:lpstr>
      <vt:lpstr>Foundations of Machine Learning</vt:lpstr>
      <vt:lpstr>Principles: information compression</vt:lpstr>
      <vt:lpstr>What can be learned?</vt:lpstr>
      <vt:lpstr>Easy problems</vt:lpstr>
      <vt:lpstr>Neurons learning complex logic</vt:lpstr>
      <vt:lpstr>Easy and difficult problems</vt:lpstr>
      <vt:lpstr>Boolean functions</vt:lpstr>
      <vt:lpstr>Goal of learning</vt:lpstr>
      <vt:lpstr>k-sep learning</vt:lpstr>
      <vt:lpstr>3D case</vt:lpstr>
      <vt:lpstr>4D case</vt:lpstr>
      <vt:lpstr>Network solution</vt:lpstr>
      <vt:lpstr>k-separability</vt:lpstr>
      <vt:lpstr>QPC, Projection Pursuit</vt:lpstr>
      <vt:lpstr>Parity n=9</vt:lpstr>
      <vt:lpstr>Learning hard functions</vt:lpstr>
      <vt:lpstr>Real data</vt:lpstr>
      <vt:lpstr>Frameworks for Machine Learning</vt:lpstr>
      <vt:lpstr>Similarity-based framework</vt:lpstr>
      <vt:lpstr>SBM framework components</vt:lpstr>
      <vt:lpstr>Meta-learning in SBL scheme</vt:lpstr>
      <vt:lpstr>Meta-learning in SBL scheme</vt:lpstr>
      <vt:lpstr>Kernels = similarity functions</vt:lpstr>
      <vt:lpstr>Transformation-based framework</vt:lpstr>
      <vt:lpstr>Heterogeneous systems</vt:lpstr>
      <vt:lpstr>Heterogeneous everything</vt:lpstr>
      <vt:lpstr>Taxonomy of NN activation functions</vt:lpstr>
      <vt:lpstr>Taxonomy of NN output functions</vt:lpstr>
      <vt:lpstr>Taxonomy - TF</vt:lpstr>
      <vt:lpstr>HAS decision trees</vt:lpstr>
      <vt:lpstr>SSV HAS DT example</vt:lpstr>
      <vt:lpstr>Support Feature Machines</vt:lpstr>
      <vt:lpstr>Binary features</vt:lpstr>
      <vt:lpstr>Datasets</vt:lpstr>
      <vt:lpstr>B1/B2 Features</vt:lpstr>
      <vt:lpstr>Description of new features</vt:lpstr>
      <vt:lpstr>SFM vs SVM</vt:lpstr>
      <vt:lpstr>SFM vs SVM</vt:lpstr>
      <vt:lpstr>Results SVM vs SFM in the kernel space only</vt:lpstr>
      <vt:lpstr>Results: SFM in extended spaces</vt:lpstr>
      <vt:lpstr>Results: kNN in extended spaces</vt:lpstr>
      <vt:lpstr>Results: SSV in extended spaces </vt:lpstr>
      <vt:lpstr>Learning from others … </vt:lpstr>
      <vt:lpstr>SFM conclusions</vt:lpstr>
      <vt:lpstr>SFM conclusions</vt:lpstr>
      <vt:lpstr>Universal Learning Machines </vt:lpstr>
      <vt:lpstr>Results (SFM in extended spaces)</vt:lpstr>
      <vt:lpstr>Prezentacja programu PowerPoint</vt:lpstr>
      <vt:lpstr>ULM conclusions</vt:lpstr>
      <vt:lpstr>Universal Learning Machines</vt:lpstr>
      <vt:lpstr>Meta-Learning</vt:lpstr>
      <vt:lpstr>T-based meta-learning</vt:lpstr>
      <vt:lpstr>Real meta-learning!</vt:lpstr>
      <vt:lpstr>Intemi, Intelligent Miner</vt:lpstr>
      <vt:lpstr>Complex machines on vowel data</vt:lpstr>
      <vt:lpstr>Summary</vt:lpstr>
      <vt:lpstr>Prezentacja programu PowerPoint</vt:lpstr>
      <vt:lpstr>Prezentacja programu PowerPoint</vt:lpstr>
      <vt:lpstr>Prezentacja programu PowerPoint</vt:lpstr>
    </vt:vector>
  </TitlesOfParts>
  <Company>Nicolaus Copernicus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Consciousness and Creativity in Brain-inspired Cognitive Architectures</dc:title>
  <dc:subject>Consciousness, Creativity, Cognitive Architectures</dc:subject>
  <dc:creator>Włodzisław Duch;(Google: W. Duch)</dc:creator>
  <cp:keywords>Consciousness, Creativity, neural networks</cp:keywords>
  <cp:lastModifiedBy>Włodzisław Duch</cp:lastModifiedBy>
  <cp:revision>889</cp:revision>
  <cp:lastPrinted>1999-08-21T07:27:07Z</cp:lastPrinted>
  <dcterms:created xsi:type="dcterms:W3CDTF">1998-04-11T13:46:18Z</dcterms:created>
  <dcterms:modified xsi:type="dcterms:W3CDTF">2017-11-20T11:24:22Z</dcterms:modified>
</cp:coreProperties>
</file>